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52" r:id="rId1"/>
  </p:sldMasterIdLst>
  <p:sldIdLst>
    <p:sldId id="256" r:id="rId2"/>
    <p:sldId id="257" r:id="rId3"/>
  </p:sldIdLst>
  <p:sldSz cx="7559675" cy="10691813"/>
  <p:notesSz cx="6802438" cy="9934575"/>
  <p:defaultTextStyle>
    <a:defPPr>
      <a:defRPr lang="ja-JP"/>
    </a:defPPr>
    <a:lvl1pPr marL="0" algn="l" defTabSz="728127" rtl="0" eaLnBrk="1" latinLnBrk="0" hangingPunct="1">
      <a:defRPr kumimoji="1" sz="1434" kern="1200">
        <a:solidFill>
          <a:schemeClr val="tx1"/>
        </a:solidFill>
        <a:latin typeface="+mn-lt"/>
        <a:ea typeface="+mn-ea"/>
        <a:cs typeface="+mn-cs"/>
      </a:defRPr>
    </a:lvl1pPr>
    <a:lvl2pPr marL="364062" algn="l" defTabSz="728127" rtl="0" eaLnBrk="1" latinLnBrk="0" hangingPunct="1">
      <a:defRPr kumimoji="1" sz="1434" kern="1200">
        <a:solidFill>
          <a:schemeClr val="tx1"/>
        </a:solidFill>
        <a:latin typeface="+mn-lt"/>
        <a:ea typeface="+mn-ea"/>
        <a:cs typeface="+mn-cs"/>
      </a:defRPr>
    </a:lvl2pPr>
    <a:lvl3pPr marL="728127" algn="l" defTabSz="728127" rtl="0" eaLnBrk="1" latinLnBrk="0" hangingPunct="1">
      <a:defRPr kumimoji="1" sz="1434" kern="1200">
        <a:solidFill>
          <a:schemeClr val="tx1"/>
        </a:solidFill>
        <a:latin typeface="+mn-lt"/>
        <a:ea typeface="+mn-ea"/>
        <a:cs typeface="+mn-cs"/>
      </a:defRPr>
    </a:lvl3pPr>
    <a:lvl4pPr marL="1092189" algn="l" defTabSz="728127" rtl="0" eaLnBrk="1" latinLnBrk="0" hangingPunct="1">
      <a:defRPr kumimoji="1" sz="1434" kern="1200">
        <a:solidFill>
          <a:schemeClr val="tx1"/>
        </a:solidFill>
        <a:latin typeface="+mn-lt"/>
        <a:ea typeface="+mn-ea"/>
        <a:cs typeface="+mn-cs"/>
      </a:defRPr>
    </a:lvl4pPr>
    <a:lvl5pPr marL="1456253" algn="l" defTabSz="728127" rtl="0" eaLnBrk="1" latinLnBrk="0" hangingPunct="1">
      <a:defRPr kumimoji="1" sz="1434" kern="1200">
        <a:solidFill>
          <a:schemeClr val="tx1"/>
        </a:solidFill>
        <a:latin typeface="+mn-lt"/>
        <a:ea typeface="+mn-ea"/>
        <a:cs typeface="+mn-cs"/>
      </a:defRPr>
    </a:lvl5pPr>
    <a:lvl6pPr marL="1820314" algn="l" defTabSz="728127" rtl="0" eaLnBrk="1" latinLnBrk="0" hangingPunct="1">
      <a:defRPr kumimoji="1" sz="1434" kern="1200">
        <a:solidFill>
          <a:schemeClr val="tx1"/>
        </a:solidFill>
        <a:latin typeface="+mn-lt"/>
        <a:ea typeface="+mn-ea"/>
        <a:cs typeface="+mn-cs"/>
      </a:defRPr>
    </a:lvl6pPr>
    <a:lvl7pPr marL="2184381" algn="l" defTabSz="728127" rtl="0" eaLnBrk="1" latinLnBrk="0" hangingPunct="1">
      <a:defRPr kumimoji="1" sz="1434" kern="1200">
        <a:solidFill>
          <a:schemeClr val="tx1"/>
        </a:solidFill>
        <a:latin typeface="+mn-lt"/>
        <a:ea typeface="+mn-ea"/>
        <a:cs typeface="+mn-cs"/>
      </a:defRPr>
    </a:lvl7pPr>
    <a:lvl8pPr marL="2548442" algn="l" defTabSz="728127" rtl="0" eaLnBrk="1" latinLnBrk="0" hangingPunct="1">
      <a:defRPr kumimoji="1" sz="1434" kern="1200">
        <a:solidFill>
          <a:schemeClr val="tx1"/>
        </a:solidFill>
        <a:latin typeface="+mn-lt"/>
        <a:ea typeface="+mn-ea"/>
        <a:cs typeface="+mn-cs"/>
      </a:defRPr>
    </a:lvl8pPr>
    <a:lvl9pPr marL="2912505" algn="l" defTabSz="728127" rtl="0" eaLnBrk="1" latinLnBrk="0" hangingPunct="1">
      <a:defRPr kumimoji="1" sz="1434"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368" userDrawn="1">
          <p15:clr>
            <a:srgbClr val="A4A3A4"/>
          </p15:clr>
        </p15:guide>
        <p15:guide id="2" pos="2381"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BA634"/>
    <a:srgbClr val="90C31F"/>
    <a:srgbClr val="9FA0A0"/>
    <a:srgbClr val="F8F6EF"/>
    <a:srgbClr val="D8E480"/>
    <a:srgbClr val="E2EEC4"/>
    <a:srgbClr val="C3D72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6429" autoAdjust="0"/>
  </p:normalViewPr>
  <p:slideViewPr>
    <p:cSldViewPr snapToGrid="0">
      <p:cViewPr>
        <p:scale>
          <a:sx n="200" d="100"/>
          <a:sy n="200" d="100"/>
        </p:scale>
        <p:origin x="78" y="-144"/>
      </p:cViewPr>
      <p:guideLst>
        <p:guide orient="horz" pos="3368"/>
        <p:guide pos="2381"/>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microsoft.com/office/2016/11/relationships/changesInfo" Target="changesInfos/changesInfo1.xml"/><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中森 秀樹(NAKAMORI Hideki)" userId="d1473050-ccdf-43bd-b3a4-b79acc7e9d20" providerId="ADAL" clId="{516D6DDC-2846-4823-806D-0E2246774E82}"/>
    <pc:docChg chg="modSld">
      <pc:chgData name="中森 秀樹(NAKAMORI Hideki)" userId="d1473050-ccdf-43bd-b3a4-b79acc7e9d20" providerId="ADAL" clId="{516D6DDC-2846-4823-806D-0E2246774E82}" dt="2023-07-25T09:36:08.186" v="6" actId="20577"/>
      <pc:docMkLst>
        <pc:docMk/>
      </pc:docMkLst>
      <pc:sldChg chg="modSp mod">
        <pc:chgData name="中森 秀樹(NAKAMORI Hideki)" userId="d1473050-ccdf-43bd-b3a4-b79acc7e9d20" providerId="ADAL" clId="{516D6DDC-2846-4823-806D-0E2246774E82}" dt="2023-07-25T09:36:08.186" v="6" actId="20577"/>
        <pc:sldMkLst>
          <pc:docMk/>
          <pc:sldMk cId="2012505980" sldId="257"/>
        </pc:sldMkLst>
        <pc:spChg chg="mod">
          <ac:chgData name="中森 秀樹(NAKAMORI Hideki)" userId="d1473050-ccdf-43bd-b3a4-b79acc7e9d20" providerId="ADAL" clId="{516D6DDC-2846-4823-806D-0E2246774E82}" dt="2023-07-25T09:36:08.186" v="6" actId="20577"/>
          <ac:spMkLst>
            <pc:docMk/>
            <pc:sldMk cId="2012505980" sldId="257"/>
            <ac:spMk id="3" creationId="{00000000-0000-0000-0000-000000000000}"/>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cSld name="1_白紙">
    <p:spTree>
      <p:nvGrpSpPr>
        <p:cNvPr id="1" name=""/>
        <p:cNvGrpSpPr/>
        <p:nvPr/>
      </p:nvGrpSpPr>
      <p:grpSpPr>
        <a:xfrm>
          <a:off x="0" y="0"/>
          <a:ext cx="0" cy="0"/>
          <a:chOff x="0" y="0"/>
          <a:chExt cx="0" cy="0"/>
        </a:xfrm>
      </p:grpSpPr>
      <p:grpSp>
        <p:nvGrpSpPr>
          <p:cNvPr id="8" name="グループ化 7"/>
          <p:cNvGrpSpPr/>
          <p:nvPr userDrawn="1"/>
        </p:nvGrpSpPr>
        <p:grpSpPr>
          <a:xfrm>
            <a:off x="0" y="-1"/>
            <a:ext cx="7560000" cy="10692000"/>
            <a:chOff x="0" y="-1"/>
            <a:chExt cx="7560000" cy="10692000"/>
          </a:xfrm>
        </p:grpSpPr>
        <p:sp>
          <p:nvSpPr>
            <p:cNvPr id="9" name="正方形/長方形 8"/>
            <p:cNvSpPr/>
            <p:nvPr userDrawn="1"/>
          </p:nvSpPr>
          <p:spPr>
            <a:xfrm>
              <a:off x="0" y="-1"/>
              <a:ext cx="7560000" cy="10692000"/>
            </a:xfrm>
            <a:prstGeom prst="rect">
              <a:avLst/>
            </a:prstGeom>
            <a:solidFill>
              <a:srgbClr val="C3D72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387"/>
            </a:p>
          </p:txBody>
        </p:sp>
        <p:sp>
          <p:nvSpPr>
            <p:cNvPr id="10" name="角丸四角形 9"/>
            <p:cNvSpPr/>
            <p:nvPr userDrawn="1"/>
          </p:nvSpPr>
          <p:spPr>
            <a:xfrm>
              <a:off x="216000" y="215999"/>
              <a:ext cx="7128000" cy="10260000"/>
            </a:xfrm>
            <a:prstGeom prst="roundRect">
              <a:avLst>
                <a:gd name="adj" fmla="val 4352"/>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387"/>
            </a:p>
          </p:txBody>
        </p:sp>
      </p:grpSp>
    </p:spTree>
    <p:extLst>
      <p:ext uri="{BB962C8B-B14F-4D97-AF65-F5344CB8AC3E}">
        <p14:creationId xmlns:p14="http://schemas.microsoft.com/office/powerpoint/2010/main" val="40029787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blank" preserve="1">
  <p:cSld name="2_白紙">
    <p:spTree>
      <p:nvGrpSpPr>
        <p:cNvPr id="1" name=""/>
        <p:cNvGrpSpPr/>
        <p:nvPr/>
      </p:nvGrpSpPr>
      <p:grpSpPr>
        <a:xfrm>
          <a:off x="0" y="0"/>
          <a:ext cx="0" cy="0"/>
          <a:chOff x="0" y="0"/>
          <a:chExt cx="0" cy="0"/>
        </a:xfrm>
      </p:grpSpPr>
    </p:spTree>
    <p:extLst>
      <p:ext uri="{BB962C8B-B14F-4D97-AF65-F5344CB8AC3E}">
        <p14:creationId xmlns:p14="http://schemas.microsoft.com/office/powerpoint/2010/main" val="2325746658"/>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777437242"/>
      </p:ext>
    </p:extLst>
  </p:cSld>
  <p:clrMap bg1="lt1" tx1="dk1" bg2="lt2" tx2="dk2" accent1="accent1" accent2="accent2" accent3="accent3" accent4="accent4" accent5="accent5" accent6="accent6" hlink="hlink" folHlink="folHlink"/>
  <p:sldLayoutIdLst>
    <p:sldLayoutId id="2147483861" r:id="rId1"/>
    <p:sldLayoutId id="2147483862" r:id="rId2"/>
  </p:sldLayoutIdLst>
  <p:txStyles>
    <p:titleStyle>
      <a:lvl1pPr algn="l" defTabSz="755934" rtl="0" eaLnBrk="1" latinLnBrk="0" hangingPunct="1">
        <a:lnSpc>
          <a:spcPct val="90000"/>
        </a:lnSpc>
        <a:spcBef>
          <a:spcPct val="0"/>
        </a:spcBef>
        <a:buNone/>
        <a:defRPr kumimoji="1" sz="3637" kern="1200">
          <a:solidFill>
            <a:schemeClr val="tx1"/>
          </a:solidFill>
          <a:latin typeface="+mj-lt"/>
          <a:ea typeface="+mj-ea"/>
          <a:cs typeface="+mj-cs"/>
        </a:defRPr>
      </a:lvl1pPr>
    </p:titleStyle>
    <p:bodyStyle>
      <a:lvl1pPr marL="188984" indent="-188984" algn="l" defTabSz="755934" rtl="0" eaLnBrk="1" latinLnBrk="0" hangingPunct="1">
        <a:lnSpc>
          <a:spcPct val="90000"/>
        </a:lnSpc>
        <a:spcBef>
          <a:spcPts val="827"/>
        </a:spcBef>
        <a:buFont typeface="Arial" panose="020B0604020202020204" pitchFamily="34" charset="0"/>
        <a:buChar char="•"/>
        <a:defRPr kumimoji="1" sz="2315" kern="1200">
          <a:solidFill>
            <a:schemeClr val="tx1"/>
          </a:solidFill>
          <a:latin typeface="+mn-lt"/>
          <a:ea typeface="+mn-ea"/>
          <a:cs typeface="+mn-cs"/>
        </a:defRPr>
      </a:lvl1pPr>
      <a:lvl2pPr marL="566951" indent="-188984" algn="l" defTabSz="755934" rtl="0" eaLnBrk="1" latinLnBrk="0" hangingPunct="1">
        <a:lnSpc>
          <a:spcPct val="90000"/>
        </a:lnSpc>
        <a:spcBef>
          <a:spcPts val="413"/>
        </a:spcBef>
        <a:buFont typeface="Arial" panose="020B0604020202020204" pitchFamily="34" charset="0"/>
        <a:buChar char="•"/>
        <a:defRPr kumimoji="1" sz="1984" kern="1200">
          <a:solidFill>
            <a:schemeClr val="tx1"/>
          </a:solidFill>
          <a:latin typeface="+mn-lt"/>
          <a:ea typeface="+mn-ea"/>
          <a:cs typeface="+mn-cs"/>
        </a:defRPr>
      </a:lvl2pPr>
      <a:lvl3pPr marL="944918" indent="-188984" algn="l" defTabSz="755934" rtl="0" eaLnBrk="1" latinLnBrk="0" hangingPunct="1">
        <a:lnSpc>
          <a:spcPct val="90000"/>
        </a:lnSpc>
        <a:spcBef>
          <a:spcPts val="413"/>
        </a:spcBef>
        <a:buFont typeface="Arial" panose="020B0604020202020204" pitchFamily="34" charset="0"/>
        <a:buChar char="•"/>
        <a:defRPr kumimoji="1" sz="1653" kern="1200">
          <a:solidFill>
            <a:schemeClr val="tx1"/>
          </a:solidFill>
          <a:latin typeface="+mn-lt"/>
          <a:ea typeface="+mn-ea"/>
          <a:cs typeface="+mn-cs"/>
        </a:defRPr>
      </a:lvl3pPr>
      <a:lvl4pPr marL="1322885" indent="-188984" algn="l" defTabSz="755934" rtl="0" eaLnBrk="1" latinLnBrk="0" hangingPunct="1">
        <a:lnSpc>
          <a:spcPct val="90000"/>
        </a:lnSpc>
        <a:spcBef>
          <a:spcPts val="413"/>
        </a:spcBef>
        <a:buFont typeface="Arial" panose="020B0604020202020204" pitchFamily="34" charset="0"/>
        <a:buChar char="•"/>
        <a:defRPr kumimoji="1" sz="1488" kern="1200">
          <a:solidFill>
            <a:schemeClr val="tx1"/>
          </a:solidFill>
          <a:latin typeface="+mn-lt"/>
          <a:ea typeface="+mn-ea"/>
          <a:cs typeface="+mn-cs"/>
        </a:defRPr>
      </a:lvl4pPr>
      <a:lvl5pPr marL="1700853" indent="-188984" algn="l" defTabSz="755934" rtl="0" eaLnBrk="1" latinLnBrk="0" hangingPunct="1">
        <a:lnSpc>
          <a:spcPct val="90000"/>
        </a:lnSpc>
        <a:spcBef>
          <a:spcPts val="413"/>
        </a:spcBef>
        <a:buFont typeface="Arial" panose="020B0604020202020204" pitchFamily="34" charset="0"/>
        <a:buChar char="•"/>
        <a:defRPr kumimoji="1" sz="1488" kern="1200">
          <a:solidFill>
            <a:schemeClr val="tx1"/>
          </a:solidFill>
          <a:latin typeface="+mn-lt"/>
          <a:ea typeface="+mn-ea"/>
          <a:cs typeface="+mn-cs"/>
        </a:defRPr>
      </a:lvl5pPr>
      <a:lvl6pPr marL="2078820" indent="-188984" algn="l" defTabSz="755934" rtl="0" eaLnBrk="1" latinLnBrk="0" hangingPunct="1">
        <a:lnSpc>
          <a:spcPct val="90000"/>
        </a:lnSpc>
        <a:spcBef>
          <a:spcPts val="413"/>
        </a:spcBef>
        <a:buFont typeface="Arial" panose="020B0604020202020204" pitchFamily="34" charset="0"/>
        <a:buChar char="•"/>
        <a:defRPr kumimoji="1" sz="1488" kern="1200">
          <a:solidFill>
            <a:schemeClr val="tx1"/>
          </a:solidFill>
          <a:latin typeface="+mn-lt"/>
          <a:ea typeface="+mn-ea"/>
          <a:cs typeface="+mn-cs"/>
        </a:defRPr>
      </a:lvl6pPr>
      <a:lvl7pPr marL="2456787" indent="-188984" algn="l" defTabSz="755934" rtl="0" eaLnBrk="1" latinLnBrk="0" hangingPunct="1">
        <a:lnSpc>
          <a:spcPct val="90000"/>
        </a:lnSpc>
        <a:spcBef>
          <a:spcPts val="413"/>
        </a:spcBef>
        <a:buFont typeface="Arial" panose="020B0604020202020204" pitchFamily="34" charset="0"/>
        <a:buChar char="•"/>
        <a:defRPr kumimoji="1" sz="1488" kern="1200">
          <a:solidFill>
            <a:schemeClr val="tx1"/>
          </a:solidFill>
          <a:latin typeface="+mn-lt"/>
          <a:ea typeface="+mn-ea"/>
          <a:cs typeface="+mn-cs"/>
        </a:defRPr>
      </a:lvl7pPr>
      <a:lvl8pPr marL="2834754" indent="-188984" algn="l" defTabSz="755934" rtl="0" eaLnBrk="1" latinLnBrk="0" hangingPunct="1">
        <a:lnSpc>
          <a:spcPct val="90000"/>
        </a:lnSpc>
        <a:spcBef>
          <a:spcPts val="413"/>
        </a:spcBef>
        <a:buFont typeface="Arial" panose="020B0604020202020204" pitchFamily="34" charset="0"/>
        <a:buChar char="•"/>
        <a:defRPr kumimoji="1" sz="1488" kern="1200">
          <a:solidFill>
            <a:schemeClr val="tx1"/>
          </a:solidFill>
          <a:latin typeface="+mn-lt"/>
          <a:ea typeface="+mn-ea"/>
          <a:cs typeface="+mn-cs"/>
        </a:defRPr>
      </a:lvl8pPr>
      <a:lvl9pPr marL="3212722" indent="-188984" algn="l" defTabSz="755934" rtl="0" eaLnBrk="1" latinLnBrk="0" hangingPunct="1">
        <a:lnSpc>
          <a:spcPct val="90000"/>
        </a:lnSpc>
        <a:spcBef>
          <a:spcPts val="413"/>
        </a:spcBef>
        <a:buFont typeface="Arial" panose="020B0604020202020204" pitchFamily="34" charset="0"/>
        <a:buChar char="•"/>
        <a:defRPr kumimoji="1" sz="1488" kern="1200">
          <a:solidFill>
            <a:schemeClr val="tx1"/>
          </a:solidFill>
          <a:latin typeface="+mn-lt"/>
          <a:ea typeface="+mn-ea"/>
          <a:cs typeface="+mn-cs"/>
        </a:defRPr>
      </a:lvl9pPr>
    </p:bodyStyle>
    <p:otherStyle>
      <a:defPPr>
        <a:defRPr lang="en-US"/>
      </a:defPPr>
      <a:lvl1pPr marL="0" algn="l" defTabSz="755934" rtl="0" eaLnBrk="1" latinLnBrk="0" hangingPunct="1">
        <a:defRPr kumimoji="1" sz="1488" kern="1200">
          <a:solidFill>
            <a:schemeClr val="tx1"/>
          </a:solidFill>
          <a:latin typeface="+mn-lt"/>
          <a:ea typeface="+mn-ea"/>
          <a:cs typeface="+mn-cs"/>
        </a:defRPr>
      </a:lvl1pPr>
      <a:lvl2pPr marL="377967" algn="l" defTabSz="755934" rtl="0" eaLnBrk="1" latinLnBrk="0" hangingPunct="1">
        <a:defRPr kumimoji="1" sz="1488" kern="1200">
          <a:solidFill>
            <a:schemeClr val="tx1"/>
          </a:solidFill>
          <a:latin typeface="+mn-lt"/>
          <a:ea typeface="+mn-ea"/>
          <a:cs typeface="+mn-cs"/>
        </a:defRPr>
      </a:lvl2pPr>
      <a:lvl3pPr marL="755934" algn="l" defTabSz="755934" rtl="0" eaLnBrk="1" latinLnBrk="0" hangingPunct="1">
        <a:defRPr kumimoji="1" sz="1488" kern="1200">
          <a:solidFill>
            <a:schemeClr val="tx1"/>
          </a:solidFill>
          <a:latin typeface="+mn-lt"/>
          <a:ea typeface="+mn-ea"/>
          <a:cs typeface="+mn-cs"/>
        </a:defRPr>
      </a:lvl3pPr>
      <a:lvl4pPr marL="1133902" algn="l" defTabSz="755934" rtl="0" eaLnBrk="1" latinLnBrk="0" hangingPunct="1">
        <a:defRPr kumimoji="1" sz="1488" kern="1200">
          <a:solidFill>
            <a:schemeClr val="tx1"/>
          </a:solidFill>
          <a:latin typeface="+mn-lt"/>
          <a:ea typeface="+mn-ea"/>
          <a:cs typeface="+mn-cs"/>
        </a:defRPr>
      </a:lvl4pPr>
      <a:lvl5pPr marL="1511869" algn="l" defTabSz="755934" rtl="0" eaLnBrk="1" latinLnBrk="0" hangingPunct="1">
        <a:defRPr kumimoji="1" sz="1488" kern="1200">
          <a:solidFill>
            <a:schemeClr val="tx1"/>
          </a:solidFill>
          <a:latin typeface="+mn-lt"/>
          <a:ea typeface="+mn-ea"/>
          <a:cs typeface="+mn-cs"/>
        </a:defRPr>
      </a:lvl5pPr>
      <a:lvl6pPr marL="1889836" algn="l" defTabSz="755934" rtl="0" eaLnBrk="1" latinLnBrk="0" hangingPunct="1">
        <a:defRPr kumimoji="1" sz="1488" kern="1200">
          <a:solidFill>
            <a:schemeClr val="tx1"/>
          </a:solidFill>
          <a:latin typeface="+mn-lt"/>
          <a:ea typeface="+mn-ea"/>
          <a:cs typeface="+mn-cs"/>
        </a:defRPr>
      </a:lvl6pPr>
      <a:lvl7pPr marL="2267803" algn="l" defTabSz="755934" rtl="0" eaLnBrk="1" latinLnBrk="0" hangingPunct="1">
        <a:defRPr kumimoji="1" sz="1488" kern="1200">
          <a:solidFill>
            <a:schemeClr val="tx1"/>
          </a:solidFill>
          <a:latin typeface="+mn-lt"/>
          <a:ea typeface="+mn-ea"/>
          <a:cs typeface="+mn-cs"/>
        </a:defRPr>
      </a:lvl7pPr>
      <a:lvl8pPr marL="2645771" algn="l" defTabSz="755934" rtl="0" eaLnBrk="1" latinLnBrk="0" hangingPunct="1">
        <a:defRPr kumimoji="1" sz="1488" kern="1200">
          <a:solidFill>
            <a:schemeClr val="tx1"/>
          </a:solidFill>
          <a:latin typeface="+mn-lt"/>
          <a:ea typeface="+mn-ea"/>
          <a:cs typeface="+mn-cs"/>
        </a:defRPr>
      </a:lvl8pPr>
      <a:lvl9pPr marL="3023738" algn="l" defTabSz="755934" rtl="0" eaLnBrk="1" latinLnBrk="0" hangingPunct="1">
        <a:defRPr kumimoji="1" sz="1488"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8" Type="http://schemas.openxmlformats.org/officeDocument/2006/relationships/image" Target="../media/image9.png"/><Relationship Id="rId3" Type="http://schemas.openxmlformats.org/officeDocument/2006/relationships/image" Target="../media/image4.jpeg"/><Relationship Id="rId7" Type="http://schemas.openxmlformats.org/officeDocument/2006/relationships/image" Target="../media/image8.jpeg"/><Relationship Id="rId2" Type="http://schemas.openxmlformats.org/officeDocument/2006/relationships/image" Target="../media/image3.jpeg"/><Relationship Id="rId1" Type="http://schemas.openxmlformats.org/officeDocument/2006/relationships/slideLayout" Target="../slideLayouts/slideLayout1.xml"/><Relationship Id="rId6" Type="http://schemas.openxmlformats.org/officeDocument/2006/relationships/image" Target="../media/image7.jpeg"/><Relationship Id="rId5" Type="http://schemas.openxmlformats.org/officeDocument/2006/relationships/image" Target="../media/image6.jpeg"/><Relationship Id="rId4" Type="http://schemas.openxmlformats.org/officeDocument/2006/relationships/image" Target="../media/image5.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角丸四角形 18"/>
          <p:cNvSpPr/>
          <p:nvPr/>
        </p:nvSpPr>
        <p:spPr>
          <a:xfrm>
            <a:off x="2781300" y="4022165"/>
            <a:ext cx="4314826" cy="4759888"/>
          </a:xfrm>
          <a:prstGeom prst="roundRect">
            <a:avLst>
              <a:gd name="adj" fmla="val 3247"/>
            </a:avLst>
          </a:prstGeom>
          <a:noFill/>
          <a:ln w="19050">
            <a:solidFill>
              <a:srgbClr val="D8E480"/>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endParaRPr lang="en-US" altLang="ja-JP" sz="1600" baseline="30000" dirty="0">
              <a:solidFill>
                <a:schemeClr val="tx1"/>
              </a:solidFill>
              <a:latin typeface="+mn-ea"/>
            </a:endParaRPr>
          </a:p>
          <a:p>
            <a:pPr>
              <a:lnSpc>
                <a:spcPts val="1000"/>
              </a:lnSpc>
              <a:spcBef>
                <a:spcPts val="600"/>
              </a:spcBef>
            </a:pPr>
            <a:endParaRPr lang="ja-JP" altLang="en-US" sz="1600" baseline="30000" dirty="0">
              <a:solidFill>
                <a:schemeClr val="tx1"/>
              </a:solidFill>
              <a:latin typeface="+mn-ea"/>
            </a:endParaRPr>
          </a:p>
          <a:p>
            <a:pPr algn="just">
              <a:lnSpc>
                <a:spcPts val="1400"/>
              </a:lnSpc>
            </a:pPr>
            <a:r>
              <a:rPr lang="ja-JP" altLang="en-US" sz="1100" dirty="0">
                <a:solidFill>
                  <a:srgbClr val="90C31F"/>
                </a:solidFill>
                <a:latin typeface="+mn-ea"/>
              </a:rPr>
              <a:t>●</a:t>
            </a:r>
            <a:r>
              <a:rPr lang="ja-JP" altLang="en-US" sz="1100" dirty="0">
                <a:solidFill>
                  <a:schemeClr val="tx1"/>
                </a:solidFill>
                <a:latin typeface="+mn-ea"/>
              </a:rPr>
              <a:t>請求期限は、平成</a:t>
            </a:r>
            <a:r>
              <a:rPr lang="en-US" altLang="ja-JP" sz="1100" dirty="0">
                <a:solidFill>
                  <a:schemeClr val="tx1"/>
                </a:solidFill>
                <a:latin typeface="+mn-ea"/>
              </a:rPr>
              <a:t>31</a:t>
            </a:r>
            <a:r>
              <a:rPr lang="ja-JP" altLang="en-US" sz="1100" dirty="0">
                <a:solidFill>
                  <a:schemeClr val="tx1"/>
                </a:solidFill>
                <a:latin typeface="+mn-ea"/>
              </a:rPr>
              <a:t>年４月</a:t>
            </a:r>
            <a:r>
              <a:rPr lang="en-US" altLang="ja-JP" sz="1100" dirty="0">
                <a:solidFill>
                  <a:schemeClr val="tx1"/>
                </a:solidFill>
                <a:latin typeface="+mn-ea"/>
              </a:rPr>
              <a:t>24</a:t>
            </a:r>
            <a:r>
              <a:rPr lang="ja-JP" altLang="en-US" sz="1100" dirty="0">
                <a:solidFill>
                  <a:schemeClr val="tx1"/>
                </a:solidFill>
                <a:latin typeface="+mn-ea"/>
              </a:rPr>
              <a:t>日（法律の施行日）から５年以内です。</a:t>
            </a:r>
          </a:p>
          <a:p>
            <a:pPr marL="136800" indent="-136800" algn="just">
              <a:lnSpc>
                <a:spcPts val="1400"/>
              </a:lnSpc>
              <a:spcBef>
                <a:spcPts val="300"/>
              </a:spcBef>
            </a:pPr>
            <a:r>
              <a:rPr lang="ja-JP" altLang="en-US" sz="1100" dirty="0">
                <a:solidFill>
                  <a:srgbClr val="90C31F"/>
                </a:solidFill>
                <a:latin typeface="+mn-ea"/>
              </a:rPr>
              <a:t>●</a:t>
            </a:r>
            <a:r>
              <a:rPr lang="ja-JP" altLang="en-US" sz="1100" dirty="0">
                <a:solidFill>
                  <a:schemeClr val="tx1"/>
                </a:solidFill>
                <a:latin typeface="+mn-ea"/>
              </a:rPr>
              <a:t>お住まいの都道府県の窓口に請求書を提出してください（郵送による提出も可能です）。</a:t>
            </a:r>
          </a:p>
          <a:p>
            <a:pPr marL="136800" indent="-136800" algn="just">
              <a:lnSpc>
                <a:spcPts val="1400"/>
              </a:lnSpc>
              <a:spcBef>
                <a:spcPts val="300"/>
              </a:spcBef>
            </a:pPr>
            <a:r>
              <a:rPr lang="ja-JP" altLang="en-US" sz="1100" dirty="0">
                <a:solidFill>
                  <a:srgbClr val="90C31F"/>
                </a:solidFill>
                <a:latin typeface="+mn-ea"/>
              </a:rPr>
              <a:t>●</a:t>
            </a:r>
            <a:r>
              <a:rPr lang="ja-JP" altLang="en-US" sz="1100" dirty="0">
                <a:solidFill>
                  <a:schemeClr val="tx1"/>
                </a:solidFill>
                <a:latin typeface="+mn-ea"/>
              </a:rPr>
              <a:t>請求書や添付書類</a:t>
            </a:r>
            <a:r>
              <a:rPr lang="en-US" altLang="ja-JP" sz="1100" dirty="0">
                <a:solidFill>
                  <a:schemeClr val="tx1"/>
                </a:solidFill>
                <a:latin typeface="+mn-ea"/>
              </a:rPr>
              <a:t>(</a:t>
            </a:r>
            <a:r>
              <a:rPr lang="ja-JP" altLang="en-US" sz="1100" dirty="0">
                <a:solidFill>
                  <a:schemeClr val="tx1"/>
                </a:solidFill>
                <a:latin typeface="+mn-ea"/>
              </a:rPr>
              <a:t>診断書・領収書</a:t>
            </a:r>
            <a:r>
              <a:rPr lang="en-US" altLang="ja-JP" sz="1100" dirty="0">
                <a:solidFill>
                  <a:schemeClr val="tx1"/>
                </a:solidFill>
                <a:latin typeface="+mn-ea"/>
              </a:rPr>
              <a:t>)</a:t>
            </a:r>
            <a:r>
              <a:rPr lang="ja-JP" altLang="en-US" sz="1100" dirty="0">
                <a:solidFill>
                  <a:schemeClr val="tx1"/>
                </a:solidFill>
                <a:latin typeface="+mn-ea"/>
              </a:rPr>
              <a:t>の様式は、旧優生保護法一時金の特設サイトに掲載しているほか、都道府県のホームページや窓口などでも入手できます。</a:t>
            </a:r>
            <a:endParaRPr lang="en-US" altLang="ja-JP" sz="1100" dirty="0">
              <a:solidFill>
                <a:schemeClr val="tx1"/>
              </a:solidFill>
              <a:latin typeface="+mn-ea"/>
            </a:endParaRPr>
          </a:p>
          <a:p>
            <a:endParaRPr lang="en-US" altLang="ja-JP" sz="1600" baseline="30000" dirty="0">
              <a:solidFill>
                <a:schemeClr val="tx1"/>
              </a:solidFill>
              <a:latin typeface="+mn-ea"/>
            </a:endParaRPr>
          </a:p>
          <a:p>
            <a:endParaRPr lang="en-US" altLang="ja-JP" sz="1600" baseline="30000" dirty="0">
              <a:solidFill>
                <a:schemeClr val="tx1"/>
              </a:solidFill>
              <a:latin typeface="+mn-ea"/>
            </a:endParaRPr>
          </a:p>
          <a:p>
            <a:endParaRPr lang="en-US" altLang="ja-JP" sz="1050" baseline="30000" dirty="0">
              <a:solidFill>
                <a:schemeClr val="tx1"/>
              </a:solidFill>
              <a:latin typeface="+mn-ea"/>
            </a:endParaRPr>
          </a:p>
          <a:p>
            <a:endParaRPr lang="en-US" altLang="ja-JP" sz="1050" baseline="30000" dirty="0">
              <a:solidFill>
                <a:schemeClr val="tx1"/>
              </a:solidFill>
              <a:latin typeface="+mn-ea"/>
            </a:endParaRPr>
          </a:p>
          <a:p>
            <a:pPr algn="ctr"/>
            <a:endParaRPr kumimoji="1" lang="ja-JP" altLang="en-US" dirty="0"/>
          </a:p>
        </p:txBody>
      </p:sp>
      <p:sp>
        <p:nvSpPr>
          <p:cNvPr id="6" name="角丸四角形 5"/>
          <p:cNvSpPr/>
          <p:nvPr/>
        </p:nvSpPr>
        <p:spPr>
          <a:xfrm>
            <a:off x="468837" y="4017915"/>
            <a:ext cx="2162262" cy="3383009"/>
          </a:xfrm>
          <a:prstGeom prst="roundRect">
            <a:avLst>
              <a:gd name="adj" fmla="val 8071"/>
            </a:avLst>
          </a:prstGeom>
          <a:noFill/>
          <a:ln w="19050">
            <a:solidFill>
              <a:srgbClr val="D8E480"/>
            </a:solidFill>
          </a:ln>
        </p:spPr>
        <p:style>
          <a:lnRef idx="2">
            <a:schemeClr val="accent1">
              <a:shade val="50000"/>
            </a:schemeClr>
          </a:lnRef>
          <a:fillRef idx="1">
            <a:schemeClr val="accent1"/>
          </a:fillRef>
          <a:effectRef idx="0">
            <a:schemeClr val="accent1"/>
          </a:effectRef>
          <a:fontRef idx="minor">
            <a:schemeClr val="lt1"/>
          </a:fontRef>
        </p:style>
        <p:txBody>
          <a:bodyPr lIns="54000" rIns="54000" rtlCol="0" anchor="t" anchorCtr="0"/>
          <a:lstStyle/>
          <a:p>
            <a:pPr algn="just">
              <a:lnSpc>
                <a:spcPts val="1400"/>
              </a:lnSpc>
              <a:spcAft>
                <a:spcPts val="1200"/>
              </a:spcAft>
            </a:pPr>
            <a:endParaRPr lang="en-US" altLang="ja-JP" sz="1200" baseline="30000" dirty="0">
              <a:solidFill>
                <a:schemeClr val="tx1"/>
              </a:solidFill>
              <a:latin typeface="+mn-ea"/>
            </a:endParaRPr>
          </a:p>
          <a:p>
            <a:pPr algn="just">
              <a:lnSpc>
                <a:spcPts val="1400"/>
              </a:lnSpc>
            </a:pPr>
            <a:r>
              <a:rPr lang="ja-JP" altLang="en-US" sz="900" dirty="0">
                <a:solidFill>
                  <a:schemeClr val="tx1"/>
                </a:solidFill>
                <a:latin typeface="+mn-ea"/>
              </a:rPr>
              <a:t>以下の①または②に該当する方で、現在、生存されている方が対象となります。</a:t>
            </a:r>
          </a:p>
          <a:p>
            <a:pPr marL="204788" lvl="2" indent="-204788" algn="just">
              <a:lnSpc>
                <a:spcPts val="1400"/>
              </a:lnSpc>
            </a:pPr>
            <a:r>
              <a:rPr lang="ja-JP" altLang="en-US" sz="1100" dirty="0">
                <a:solidFill>
                  <a:schemeClr val="tx1"/>
                </a:solidFill>
                <a:latin typeface="+mn-ea"/>
              </a:rPr>
              <a:t>① 昭和</a:t>
            </a:r>
            <a:r>
              <a:rPr lang="en-US" altLang="ja-JP" sz="1100" dirty="0">
                <a:solidFill>
                  <a:schemeClr val="tx1"/>
                </a:solidFill>
                <a:latin typeface="+mn-ea"/>
              </a:rPr>
              <a:t>23</a:t>
            </a:r>
            <a:r>
              <a:rPr lang="ja-JP" altLang="en-US" sz="1100" dirty="0">
                <a:solidFill>
                  <a:schemeClr val="tx1"/>
                </a:solidFill>
                <a:latin typeface="+mn-ea"/>
              </a:rPr>
              <a:t>年９月</a:t>
            </a:r>
            <a:r>
              <a:rPr lang="en-US" altLang="ja-JP" sz="1100" dirty="0">
                <a:solidFill>
                  <a:schemeClr val="tx1"/>
                </a:solidFill>
                <a:latin typeface="+mn-ea"/>
              </a:rPr>
              <a:t>11</a:t>
            </a:r>
            <a:r>
              <a:rPr lang="ja-JP" altLang="en-US" sz="1100" dirty="0">
                <a:solidFill>
                  <a:schemeClr val="tx1"/>
                </a:solidFill>
                <a:latin typeface="+mn-ea"/>
              </a:rPr>
              <a:t>日から平成８年９月</a:t>
            </a:r>
            <a:r>
              <a:rPr lang="en-US" altLang="ja-JP" sz="1100" dirty="0">
                <a:solidFill>
                  <a:schemeClr val="tx1"/>
                </a:solidFill>
                <a:latin typeface="+mn-ea"/>
              </a:rPr>
              <a:t>25</a:t>
            </a:r>
            <a:r>
              <a:rPr lang="ja-JP" altLang="en-US" sz="1100" dirty="0">
                <a:solidFill>
                  <a:schemeClr val="tx1"/>
                </a:solidFill>
                <a:latin typeface="+mn-ea"/>
              </a:rPr>
              <a:t>日までの間に、旧優生保護法に基づき優生手術（生殖を不能にする手術）を受けた方</a:t>
            </a:r>
          </a:p>
          <a:p>
            <a:pPr marL="190500" lvl="2" indent="-34925" algn="just">
              <a:lnSpc>
                <a:spcPts val="1400"/>
              </a:lnSpc>
            </a:pPr>
            <a:r>
              <a:rPr lang="ja-JP" altLang="en-US" sz="900" dirty="0">
                <a:solidFill>
                  <a:schemeClr val="tx1"/>
                </a:solidFill>
                <a:latin typeface="+mn-ea"/>
              </a:rPr>
              <a:t>（母体保護のみを理由として手術を受けた方は除きます）</a:t>
            </a:r>
          </a:p>
          <a:p>
            <a:pPr marL="204788" lvl="2" indent="-204788" algn="just">
              <a:lnSpc>
                <a:spcPts val="1400"/>
              </a:lnSpc>
            </a:pPr>
            <a:r>
              <a:rPr lang="ja-JP" altLang="en-US" sz="1100" dirty="0">
                <a:solidFill>
                  <a:schemeClr val="tx1"/>
                </a:solidFill>
                <a:latin typeface="+mn-ea"/>
              </a:rPr>
              <a:t>② ①のほか、同じ期間に生殖を不能にする手術または放射線の照射を受けた方</a:t>
            </a:r>
          </a:p>
          <a:p>
            <a:pPr marL="190500" indent="-34925" algn="just">
              <a:lnSpc>
                <a:spcPts val="1400"/>
              </a:lnSpc>
            </a:pPr>
            <a:r>
              <a:rPr lang="ja-JP" altLang="en-US" sz="900" dirty="0">
                <a:solidFill>
                  <a:schemeClr val="tx1"/>
                </a:solidFill>
                <a:latin typeface="+mn-ea"/>
              </a:rPr>
              <a:t>（母体保護や疾病の治療を目的とするなど、優生思想に基づくものでないことが明らかな手術などを受けた方を除きます）</a:t>
            </a:r>
            <a:endParaRPr kumimoji="1" lang="ja-JP" altLang="en-US" sz="900" dirty="0">
              <a:solidFill>
                <a:schemeClr val="tx1"/>
              </a:solidFill>
            </a:endParaRPr>
          </a:p>
        </p:txBody>
      </p:sp>
      <p:sp>
        <p:nvSpPr>
          <p:cNvPr id="4" name="タイトル 3"/>
          <p:cNvSpPr>
            <a:spLocks noGrp="1"/>
          </p:cNvSpPr>
          <p:nvPr>
            <p:ph type="title" idx="4294967295"/>
          </p:nvPr>
        </p:nvSpPr>
        <p:spPr>
          <a:xfrm>
            <a:off x="371216" y="341930"/>
            <a:ext cx="7024687" cy="1603375"/>
          </a:xfrm>
          <a:prstGeom prst="rect">
            <a:avLst/>
          </a:prstGeom>
        </p:spPr>
        <p:txBody>
          <a:bodyPr/>
          <a:lstStyle/>
          <a:p>
            <a:pPr>
              <a:lnSpc>
                <a:spcPts val="5800"/>
              </a:lnSpc>
              <a:spcBef>
                <a:spcPts val="0"/>
              </a:spcBef>
            </a:pPr>
            <a:r>
              <a:rPr lang="ja-JP" altLang="en-US" sz="5000" b="1" dirty="0">
                <a:solidFill>
                  <a:srgbClr val="90C31F"/>
                </a:solidFill>
                <a:latin typeface="HG丸ｺﾞｼｯｸM-PRO" panose="020F0600000000000000" pitchFamily="50" charset="-128"/>
                <a:ea typeface="HG丸ｺﾞｼｯｸM-PRO" panose="020F0600000000000000" pitchFamily="50" charset="-128"/>
              </a:rPr>
              <a:t>旧優生保護法</a:t>
            </a:r>
            <a:r>
              <a:rPr lang="ja-JP" altLang="en-US" sz="3000" b="1" dirty="0">
                <a:solidFill>
                  <a:srgbClr val="90C31F"/>
                </a:solidFill>
                <a:latin typeface="HG丸ｺﾞｼｯｸM-PRO" panose="020F0600000000000000" pitchFamily="50" charset="-128"/>
                <a:ea typeface="HG丸ｺﾞｼｯｸM-PRO" panose="020F0600000000000000" pitchFamily="50" charset="-128"/>
              </a:rPr>
              <a:t>による </a:t>
            </a:r>
            <a:br>
              <a:rPr lang="en-US" altLang="ja-JP" sz="5000" b="1" dirty="0">
                <a:solidFill>
                  <a:srgbClr val="90C31F"/>
                </a:solidFill>
                <a:latin typeface="HG丸ｺﾞｼｯｸM-PRO" panose="020F0600000000000000" pitchFamily="50" charset="-128"/>
                <a:ea typeface="HG丸ｺﾞｼｯｸM-PRO" panose="020F0600000000000000" pitchFamily="50" charset="-128"/>
              </a:rPr>
            </a:br>
            <a:r>
              <a:rPr lang="ja-JP" altLang="en-US" sz="5000" b="1" dirty="0">
                <a:solidFill>
                  <a:srgbClr val="90C31F"/>
                </a:solidFill>
                <a:latin typeface="HG丸ｺﾞｼｯｸM-PRO" panose="020F0600000000000000" pitchFamily="50" charset="-128"/>
                <a:ea typeface="HG丸ｺﾞｼｯｸM-PRO" panose="020F0600000000000000" pitchFamily="50" charset="-128"/>
              </a:rPr>
              <a:t>優生手術</a:t>
            </a:r>
            <a:r>
              <a:rPr lang="ja-JP" altLang="en-US" sz="3000" b="1" dirty="0">
                <a:solidFill>
                  <a:srgbClr val="90C31F"/>
                </a:solidFill>
                <a:latin typeface="HG丸ｺﾞｼｯｸM-PRO" panose="020F0600000000000000" pitchFamily="50" charset="-128"/>
                <a:ea typeface="HG丸ｺﾞｼｯｸM-PRO" panose="020F0600000000000000" pitchFamily="50" charset="-128"/>
              </a:rPr>
              <a:t>などを</a:t>
            </a:r>
            <a:r>
              <a:rPr lang="ja-JP" altLang="en-US" sz="5000" b="1" dirty="0">
                <a:solidFill>
                  <a:srgbClr val="90C31F"/>
                </a:solidFill>
                <a:latin typeface="HG丸ｺﾞｼｯｸM-PRO" panose="020F0600000000000000" pitchFamily="50" charset="-128"/>
                <a:ea typeface="HG丸ｺﾞｼｯｸM-PRO" panose="020F0600000000000000" pitchFamily="50" charset="-128"/>
              </a:rPr>
              <a:t>受けた方</a:t>
            </a:r>
            <a:r>
              <a:rPr lang="ja-JP" altLang="en-US" sz="3000" b="1" dirty="0">
                <a:solidFill>
                  <a:srgbClr val="90C31F"/>
                </a:solidFill>
                <a:latin typeface="HG丸ｺﾞｼｯｸM-PRO" panose="020F0600000000000000" pitchFamily="50" charset="-128"/>
                <a:ea typeface="HG丸ｺﾞｼｯｸM-PRO" panose="020F0600000000000000" pitchFamily="50" charset="-128"/>
              </a:rPr>
              <a:t>へ</a:t>
            </a:r>
          </a:p>
        </p:txBody>
      </p:sp>
      <p:sp>
        <p:nvSpPr>
          <p:cNvPr id="7" name="テキスト ボックス 6"/>
          <p:cNvSpPr txBox="1"/>
          <p:nvPr/>
        </p:nvSpPr>
        <p:spPr>
          <a:xfrm>
            <a:off x="450976" y="1938702"/>
            <a:ext cx="6844170" cy="523220"/>
          </a:xfrm>
          <a:prstGeom prst="rect">
            <a:avLst/>
          </a:prstGeom>
          <a:noFill/>
        </p:spPr>
        <p:txBody>
          <a:bodyPr wrap="square" rtlCol="0">
            <a:spAutoFit/>
          </a:bodyPr>
          <a:lstStyle/>
          <a:p>
            <a:r>
              <a:rPr lang="ja-JP" altLang="en-US" sz="2800" b="1" dirty="0">
                <a:latin typeface="HG丸ｺﾞｼｯｸM-PRO" panose="020F0600000000000000" pitchFamily="50" charset="-128"/>
                <a:ea typeface="HG丸ｺﾞｼｯｸM-PRO" panose="020F0600000000000000" pitchFamily="50" charset="-128"/>
              </a:rPr>
              <a:t>一時金を受けとることができます。</a:t>
            </a:r>
          </a:p>
        </p:txBody>
      </p:sp>
      <p:sp>
        <p:nvSpPr>
          <p:cNvPr id="9" name="テキスト ボックス 8"/>
          <p:cNvSpPr txBox="1"/>
          <p:nvPr/>
        </p:nvSpPr>
        <p:spPr>
          <a:xfrm>
            <a:off x="451969" y="2902639"/>
            <a:ext cx="6950997" cy="1027654"/>
          </a:xfrm>
          <a:prstGeom prst="rect">
            <a:avLst/>
          </a:prstGeom>
          <a:noFill/>
        </p:spPr>
        <p:txBody>
          <a:bodyPr wrap="square" rtlCol="0">
            <a:spAutoFit/>
          </a:bodyPr>
          <a:lstStyle/>
          <a:p>
            <a:pPr algn="just">
              <a:lnSpc>
                <a:spcPts val="1500"/>
              </a:lnSpc>
            </a:pPr>
            <a:r>
              <a:rPr lang="ja-JP" altLang="en-US" sz="1000" dirty="0">
                <a:latin typeface="+mn-ea"/>
              </a:rPr>
              <a:t>平成</a:t>
            </a:r>
            <a:r>
              <a:rPr lang="en-US" altLang="ja-JP" sz="1000" dirty="0">
                <a:latin typeface="+mn-ea"/>
              </a:rPr>
              <a:t>31</a:t>
            </a:r>
            <a:r>
              <a:rPr lang="ja-JP" altLang="en-US" sz="1000" dirty="0">
                <a:latin typeface="+mn-ea"/>
              </a:rPr>
              <a:t>年４月</a:t>
            </a:r>
            <a:r>
              <a:rPr lang="en-US" altLang="ja-JP" sz="1000" dirty="0">
                <a:latin typeface="+mn-ea"/>
              </a:rPr>
              <a:t>24</a:t>
            </a:r>
            <a:r>
              <a:rPr lang="ja-JP" altLang="en-US" sz="1000" dirty="0">
                <a:latin typeface="+mn-ea"/>
              </a:rPr>
              <a:t>日に、議員立法により「旧優生保護法一時金支給法（以下「法」という）」が成立し、公布・施行されました。</a:t>
            </a:r>
          </a:p>
          <a:p>
            <a:pPr algn="just">
              <a:lnSpc>
                <a:spcPts val="1500"/>
              </a:lnSpc>
            </a:pPr>
            <a:r>
              <a:rPr lang="ja-JP" altLang="en-US" sz="1000" dirty="0">
                <a:latin typeface="+mn-ea"/>
              </a:rPr>
              <a:t>法の前文では、旧優生保護法の下、多くの方々が、生殖を不能にする手術・放射線の照射を受けることを強いられ、</a:t>
            </a:r>
          </a:p>
          <a:p>
            <a:pPr algn="just">
              <a:lnSpc>
                <a:spcPts val="1500"/>
              </a:lnSpc>
            </a:pPr>
            <a:r>
              <a:rPr lang="ja-JP" altLang="en-US" sz="1000" dirty="0">
                <a:latin typeface="+mn-ea"/>
              </a:rPr>
              <a:t>心身に多大な苦痛を受けてきたことに対して、我々は、それぞれの立場において、真摯に反省し、心から深くおわびする旨が</a:t>
            </a:r>
            <a:endParaRPr lang="en-US" altLang="ja-JP" sz="1000" dirty="0">
              <a:latin typeface="+mn-ea"/>
            </a:endParaRPr>
          </a:p>
          <a:p>
            <a:pPr algn="just">
              <a:lnSpc>
                <a:spcPts val="1500"/>
              </a:lnSpc>
            </a:pPr>
            <a:r>
              <a:rPr lang="ja-JP" altLang="en-US" sz="1000" dirty="0">
                <a:latin typeface="+mn-ea"/>
              </a:rPr>
              <a:t>述べられています。</a:t>
            </a:r>
          </a:p>
          <a:p>
            <a:pPr algn="just">
              <a:lnSpc>
                <a:spcPts val="1500"/>
              </a:lnSpc>
            </a:pPr>
            <a:r>
              <a:rPr lang="ja-JP" altLang="en-US" sz="1000" dirty="0">
                <a:latin typeface="+mn-ea"/>
              </a:rPr>
              <a:t>法に基づき、優生手術などを受けた方に一時金を支給いたします。</a:t>
            </a:r>
          </a:p>
        </p:txBody>
      </p:sp>
      <p:sp>
        <p:nvSpPr>
          <p:cNvPr id="2" name="角丸四角形 1"/>
          <p:cNvSpPr/>
          <p:nvPr/>
        </p:nvSpPr>
        <p:spPr>
          <a:xfrm>
            <a:off x="1009968" y="4122168"/>
            <a:ext cx="1080000" cy="252000"/>
          </a:xfrm>
          <a:prstGeom prst="roundRect">
            <a:avLst>
              <a:gd name="adj" fmla="val 50000"/>
            </a:avLst>
          </a:prstGeom>
          <a:solidFill>
            <a:srgbClr val="90C31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050" dirty="0"/>
              <a:t>対象となる方</a:t>
            </a:r>
            <a:endParaRPr kumimoji="1" lang="ja-JP" altLang="en-US" sz="1050" dirty="0"/>
          </a:p>
        </p:txBody>
      </p:sp>
      <p:sp>
        <p:nvSpPr>
          <p:cNvPr id="16" name="角丸四角形 15"/>
          <p:cNvSpPr/>
          <p:nvPr/>
        </p:nvSpPr>
        <p:spPr>
          <a:xfrm>
            <a:off x="4218713" y="4122168"/>
            <a:ext cx="1440000" cy="252000"/>
          </a:xfrm>
          <a:prstGeom prst="roundRect">
            <a:avLst>
              <a:gd name="adj" fmla="val 50000"/>
            </a:avLst>
          </a:prstGeom>
          <a:solidFill>
            <a:srgbClr val="90C31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50" dirty="0"/>
              <a:t>請求手続きについて</a:t>
            </a:r>
          </a:p>
        </p:txBody>
      </p:sp>
      <p:sp>
        <p:nvSpPr>
          <p:cNvPr id="20" name="角丸四角形 19"/>
          <p:cNvSpPr/>
          <p:nvPr/>
        </p:nvSpPr>
        <p:spPr>
          <a:xfrm>
            <a:off x="447954" y="2613521"/>
            <a:ext cx="3780000" cy="252000"/>
          </a:xfrm>
          <a:prstGeom prst="roundRect">
            <a:avLst>
              <a:gd name="adj" fmla="val 50000"/>
            </a:avLst>
          </a:prstGeom>
          <a:solidFill>
            <a:srgbClr val="E2EEC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400" dirty="0">
                <a:solidFill>
                  <a:schemeClr val="tx1"/>
                </a:solidFill>
              </a:rPr>
              <a:t>「旧優生保護法一時金支給法」の趣旨について</a:t>
            </a:r>
            <a:endParaRPr kumimoji="1" lang="ja-JP" altLang="en-US" sz="1400" dirty="0">
              <a:solidFill>
                <a:schemeClr val="tx1"/>
              </a:solidFill>
            </a:endParaRPr>
          </a:p>
        </p:txBody>
      </p:sp>
      <p:sp>
        <p:nvSpPr>
          <p:cNvPr id="12" name="角丸四角形 11"/>
          <p:cNvSpPr/>
          <p:nvPr/>
        </p:nvSpPr>
        <p:spPr>
          <a:xfrm>
            <a:off x="468837" y="7535809"/>
            <a:ext cx="2162262" cy="1246244"/>
          </a:xfrm>
          <a:prstGeom prst="roundRect">
            <a:avLst>
              <a:gd name="adj" fmla="val 10494"/>
            </a:avLst>
          </a:prstGeom>
          <a:noFill/>
          <a:ln w="19050">
            <a:solidFill>
              <a:srgbClr val="D8E480"/>
            </a:solidFill>
          </a:ln>
        </p:spPr>
        <p:style>
          <a:lnRef idx="2">
            <a:schemeClr val="accent1">
              <a:shade val="50000"/>
            </a:schemeClr>
          </a:lnRef>
          <a:fillRef idx="1">
            <a:schemeClr val="accent1"/>
          </a:fillRef>
          <a:effectRef idx="0">
            <a:schemeClr val="accent1"/>
          </a:effectRef>
          <a:fontRef idx="minor">
            <a:schemeClr val="lt1"/>
          </a:fontRef>
        </p:style>
        <p:txBody>
          <a:bodyPr lIns="54000" rIns="54000" rtlCol="0" anchor="t" anchorCtr="0"/>
          <a:lstStyle/>
          <a:p>
            <a:pPr algn="just">
              <a:lnSpc>
                <a:spcPts val="1400"/>
              </a:lnSpc>
            </a:pPr>
            <a:endParaRPr lang="en-US" altLang="ja-JP" sz="1300" baseline="30000" dirty="0">
              <a:solidFill>
                <a:schemeClr val="tx1"/>
              </a:solidFill>
              <a:latin typeface="+mn-ea"/>
            </a:endParaRPr>
          </a:p>
          <a:p>
            <a:pPr algn="just">
              <a:lnSpc>
                <a:spcPts val="1400"/>
              </a:lnSpc>
            </a:pPr>
            <a:endParaRPr lang="en-US" altLang="ja-JP" sz="1300" baseline="30000" dirty="0">
              <a:solidFill>
                <a:schemeClr val="tx1"/>
              </a:solidFill>
              <a:latin typeface="+mn-ea"/>
            </a:endParaRPr>
          </a:p>
          <a:p>
            <a:pPr algn="ctr"/>
            <a:r>
              <a:rPr lang="en-US" altLang="ja-JP" sz="1200" dirty="0">
                <a:solidFill>
                  <a:schemeClr val="tx1"/>
                </a:solidFill>
                <a:latin typeface="+mn-ea"/>
              </a:rPr>
              <a:t>320</a:t>
            </a:r>
            <a:r>
              <a:rPr lang="ja-JP" altLang="en-US" sz="1200" dirty="0">
                <a:solidFill>
                  <a:schemeClr val="tx1"/>
                </a:solidFill>
                <a:latin typeface="+mn-ea"/>
              </a:rPr>
              <a:t>万円（一律）です。</a:t>
            </a:r>
            <a:endParaRPr lang="en-US" altLang="ja-JP" sz="1200" dirty="0">
              <a:solidFill>
                <a:schemeClr val="tx1"/>
              </a:solidFill>
              <a:latin typeface="+mn-ea"/>
            </a:endParaRPr>
          </a:p>
          <a:p>
            <a:pPr marL="115200" indent="-115200" algn="just">
              <a:lnSpc>
                <a:spcPts val="1200"/>
              </a:lnSpc>
              <a:spcBef>
                <a:spcPts val="600"/>
              </a:spcBef>
            </a:pPr>
            <a:r>
              <a:rPr lang="en-US" altLang="ja-JP" sz="900" dirty="0">
                <a:solidFill>
                  <a:schemeClr val="tx1"/>
                </a:solidFill>
                <a:latin typeface="+mn-ea"/>
              </a:rPr>
              <a:t>※</a:t>
            </a:r>
            <a:r>
              <a:rPr lang="ja-JP" altLang="en-US" sz="900" dirty="0">
                <a:solidFill>
                  <a:schemeClr val="tx1"/>
                </a:solidFill>
                <a:latin typeface="+mn-ea"/>
              </a:rPr>
              <a:t>支給決定後、ご指定の金融機関の口座に独立行政法人福祉医療機構から振り込まれます。</a:t>
            </a:r>
            <a:endParaRPr lang="en-US" altLang="ja-JP" sz="900" dirty="0">
              <a:solidFill>
                <a:schemeClr val="tx1"/>
              </a:solidFill>
              <a:latin typeface="+mn-ea"/>
            </a:endParaRPr>
          </a:p>
          <a:p>
            <a:pPr algn="just">
              <a:lnSpc>
                <a:spcPts val="1400"/>
              </a:lnSpc>
            </a:pPr>
            <a:endParaRPr lang="en-US" altLang="ja-JP" sz="1300" baseline="30000" dirty="0">
              <a:solidFill>
                <a:schemeClr val="tx1"/>
              </a:solidFill>
              <a:latin typeface="+mn-ea"/>
            </a:endParaRPr>
          </a:p>
        </p:txBody>
      </p:sp>
      <p:sp>
        <p:nvSpPr>
          <p:cNvPr id="5" name="角丸四角形 4"/>
          <p:cNvSpPr/>
          <p:nvPr/>
        </p:nvSpPr>
        <p:spPr>
          <a:xfrm>
            <a:off x="2962275" y="5680023"/>
            <a:ext cx="3952875" cy="2943225"/>
          </a:xfrm>
          <a:prstGeom prst="roundRect">
            <a:avLst>
              <a:gd name="adj" fmla="val 3075"/>
            </a:avLst>
          </a:prstGeom>
          <a:solidFill>
            <a:srgbClr val="F8F6EF"/>
          </a:solidFill>
          <a:ln w="9525">
            <a:solidFill>
              <a:srgbClr val="9FA0A0"/>
            </a:solidFill>
          </a:ln>
        </p:spPr>
        <p:style>
          <a:lnRef idx="2">
            <a:schemeClr val="accent1">
              <a:shade val="50000"/>
            </a:schemeClr>
          </a:lnRef>
          <a:fillRef idx="1">
            <a:schemeClr val="accent1"/>
          </a:fillRef>
          <a:effectRef idx="0">
            <a:schemeClr val="accent1"/>
          </a:effectRef>
          <a:fontRef idx="minor">
            <a:schemeClr val="lt1"/>
          </a:fontRef>
        </p:style>
        <p:txBody>
          <a:bodyPr tIns="72000" rIns="72000" rtlCol="0" anchor="t" anchorCtr="0"/>
          <a:lstStyle/>
          <a:p>
            <a:pPr fontAlgn="ctr"/>
            <a:r>
              <a:rPr lang="ja-JP" altLang="en-US" sz="1100" dirty="0">
                <a:solidFill>
                  <a:schemeClr val="tx1"/>
                </a:solidFill>
                <a:latin typeface="+mn-ea"/>
              </a:rPr>
              <a:t>請求書の記載事項や添付書類について</a:t>
            </a:r>
            <a:r>
              <a:rPr lang="ja-JP" altLang="en-US" sz="1200" baseline="30000" dirty="0">
                <a:solidFill>
                  <a:schemeClr val="tx1"/>
                </a:solidFill>
                <a:latin typeface="+mn-ea"/>
              </a:rPr>
              <a:t>	</a:t>
            </a:r>
          </a:p>
          <a:p>
            <a:pPr marL="90488" indent="-90488" algn="just" fontAlgn="ctr">
              <a:lnSpc>
                <a:spcPts val="1200"/>
              </a:lnSpc>
              <a:spcBef>
                <a:spcPts val="1000"/>
              </a:spcBef>
            </a:pPr>
            <a:r>
              <a:rPr lang="ja-JP" altLang="en-US" sz="1400" dirty="0">
                <a:solidFill>
                  <a:schemeClr val="tx1"/>
                </a:solidFill>
                <a:latin typeface="+mn-ea"/>
              </a:rPr>
              <a:t>▶</a:t>
            </a:r>
            <a:r>
              <a:rPr lang="ja-JP" altLang="en-US" sz="800" spc="-10" dirty="0">
                <a:solidFill>
                  <a:schemeClr val="tx1"/>
                </a:solidFill>
                <a:latin typeface="+mn-ea"/>
              </a:rPr>
              <a:t>請求書には、様式に沿って、優生手術などを受けた医療機関の名称及び所在地、手術などを受けた年月日（時期）、手術などを受けるに至った経緯などを記載してください。</a:t>
            </a:r>
          </a:p>
          <a:p>
            <a:pPr algn="just" fontAlgn="ctr">
              <a:lnSpc>
                <a:spcPts val="1200"/>
              </a:lnSpc>
              <a:spcBef>
                <a:spcPts val="300"/>
              </a:spcBef>
            </a:pPr>
            <a:r>
              <a:rPr lang="ja-JP" altLang="en-US" sz="1400" dirty="0">
                <a:solidFill>
                  <a:prstClr val="black"/>
                </a:solidFill>
                <a:latin typeface="ＭＳ Ｐゴシック" panose="020B0600070205080204" pitchFamily="50" charset="-128"/>
              </a:rPr>
              <a:t>▶</a:t>
            </a:r>
            <a:r>
              <a:rPr lang="ja-JP" altLang="en-US" sz="800" dirty="0">
                <a:solidFill>
                  <a:schemeClr val="tx1"/>
                </a:solidFill>
                <a:latin typeface="+mn-ea"/>
              </a:rPr>
              <a:t>請求書を提出する際には、以下の資料を添付してください。</a:t>
            </a:r>
          </a:p>
          <a:p>
            <a:pPr marL="185738" lvl="3" indent="-95250" algn="just" fontAlgn="ctr">
              <a:lnSpc>
                <a:spcPts val="1200"/>
              </a:lnSpc>
            </a:pPr>
            <a:r>
              <a:rPr lang="ja-JP" altLang="en-US" sz="800" dirty="0">
                <a:solidFill>
                  <a:schemeClr val="tx1"/>
                </a:solidFill>
                <a:latin typeface="ＭＳ ゴシック" panose="020B0609070205080204" pitchFamily="49" charset="-128"/>
                <a:ea typeface="ＭＳ ゴシック" panose="020B0609070205080204" pitchFamily="49" charset="-128"/>
              </a:rPr>
              <a:t>・</a:t>
            </a:r>
            <a:r>
              <a:rPr lang="ja-JP" altLang="en-US" sz="800" dirty="0">
                <a:solidFill>
                  <a:srgbClr val="4BA634"/>
                </a:solidFill>
                <a:latin typeface="+mn-ea"/>
              </a:rPr>
              <a:t>住民票の写し</a:t>
            </a:r>
            <a:r>
              <a:rPr lang="ja-JP" altLang="en-US" sz="800" dirty="0">
                <a:solidFill>
                  <a:schemeClr val="tx1"/>
                </a:solidFill>
                <a:latin typeface="+mn-ea"/>
              </a:rPr>
              <a:t>など請求者の氏名、住所又は居所を証明する書類</a:t>
            </a:r>
          </a:p>
          <a:p>
            <a:pPr marL="190500" lvl="3" indent="-100013" algn="just" fontAlgn="ctr">
              <a:lnSpc>
                <a:spcPts val="1200"/>
              </a:lnSpc>
            </a:pPr>
            <a:r>
              <a:rPr lang="ja-JP" altLang="en-US" sz="800" dirty="0">
                <a:solidFill>
                  <a:schemeClr val="tx1"/>
                </a:solidFill>
                <a:latin typeface="ＭＳ ゴシック" panose="020B0609070205080204" pitchFamily="49" charset="-128"/>
                <a:ea typeface="ＭＳ ゴシック" panose="020B0609070205080204" pitchFamily="49" charset="-128"/>
              </a:rPr>
              <a:t>・</a:t>
            </a:r>
            <a:r>
              <a:rPr lang="ja-JP" altLang="en-US" sz="800" dirty="0">
                <a:solidFill>
                  <a:schemeClr val="tx1"/>
                </a:solidFill>
                <a:latin typeface="+mn-ea"/>
              </a:rPr>
              <a:t>現在、優生手術などを受けた際の手術痕が残っているかどうかについての</a:t>
            </a:r>
            <a:r>
              <a:rPr lang="ja-JP" altLang="en-US" sz="800" dirty="0">
                <a:solidFill>
                  <a:srgbClr val="4BA634"/>
                </a:solidFill>
                <a:latin typeface="+mn-ea"/>
              </a:rPr>
              <a:t>医師の診断書</a:t>
            </a:r>
            <a:r>
              <a:rPr lang="ja-JP" altLang="en-US" sz="800" dirty="0">
                <a:solidFill>
                  <a:schemeClr val="tx1"/>
                </a:solidFill>
                <a:latin typeface="+mn-ea"/>
              </a:rPr>
              <a:t>（特に優生手術などを実施した記録が残っていない場合には、一時金支給認定にあたっての重要な資料になりますので、可能な限り請求書とあわせて提出してください）</a:t>
            </a:r>
          </a:p>
          <a:p>
            <a:pPr marL="190500" lvl="4" indent="-100013" algn="just" fontAlgn="ctr">
              <a:lnSpc>
                <a:spcPts val="1200"/>
              </a:lnSpc>
            </a:pPr>
            <a:r>
              <a:rPr lang="en-US" altLang="ja-JP" sz="800" dirty="0">
                <a:solidFill>
                  <a:schemeClr val="tx1"/>
                </a:solidFill>
                <a:latin typeface="+mn-ea"/>
              </a:rPr>
              <a:t>※</a:t>
            </a:r>
            <a:r>
              <a:rPr lang="ja-JP" altLang="en-US" sz="800" dirty="0">
                <a:solidFill>
                  <a:schemeClr val="tx1"/>
                </a:solidFill>
                <a:latin typeface="+mn-ea"/>
              </a:rPr>
              <a:t>心理的ストレスが大きいなど医療機関の受診が困難な場合には、添付を省略することが可能となりますので、都道府県の窓口にご相談ください。</a:t>
            </a:r>
          </a:p>
          <a:p>
            <a:pPr marL="190500" lvl="3" indent="-100013" algn="just">
              <a:lnSpc>
                <a:spcPts val="1200"/>
              </a:lnSpc>
            </a:pPr>
            <a:r>
              <a:rPr lang="ja-JP" altLang="en-US" sz="800" dirty="0">
                <a:solidFill>
                  <a:schemeClr val="tx1"/>
                </a:solidFill>
                <a:latin typeface="ＭＳ ゴシック" panose="020B0609070205080204" pitchFamily="49" charset="-128"/>
                <a:ea typeface="ＭＳ ゴシック" panose="020B0609070205080204" pitchFamily="49" charset="-128"/>
              </a:rPr>
              <a:t>・</a:t>
            </a:r>
            <a:r>
              <a:rPr lang="ja-JP" altLang="en-US" sz="800" dirty="0">
                <a:solidFill>
                  <a:schemeClr val="tx1"/>
                </a:solidFill>
                <a:latin typeface="+mn-ea"/>
              </a:rPr>
              <a:t>上記の診断書の作成に要する費用が記載された</a:t>
            </a:r>
            <a:r>
              <a:rPr lang="ja-JP" altLang="en-US" sz="800" dirty="0">
                <a:solidFill>
                  <a:srgbClr val="4BA634"/>
                </a:solidFill>
                <a:latin typeface="+mn-ea"/>
              </a:rPr>
              <a:t>領収書</a:t>
            </a:r>
            <a:r>
              <a:rPr lang="ja-JP" altLang="en-US" sz="800" dirty="0">
                <a:solidFill>
                  <a:schemeClr val="tx1"/>
                </a:solidFill>
                <a:latin typeface="+mn-ea"/>
              </a:rPr>
              <a:t>など（一時金の支給が認められた場合、診断書作成費用が支給されます）</a:t>
            </a:r>
          </a:p>
          <a:p>
            <a:pPr marL="190500" lvl="3" indent="-100013" algn="just">
              <a:lnSpc>
                <a:spcPts val="1200"/>
              </a:lnSpc>
            </a:pPr>
            <a:r>
              <a:rPr lang="ja-JP" altLang="en-US" sz="800" dirty="0">
                <a:solidFill>
                  <a:schemeClr val="tx1"/>
                </a:solidFill>
                <a:latin typeface="ＭＳ ゴシック" panose="020B0609070205080204" pitchFamily="49" charset="-128"/>
                <a:ea typeface="ＭＳ ゴシック" panose="020B0609070205080204" pitchFamily="49" charset="-128"/>
              </a:rPr>
              <a:t>・</a:t>
            </a:r>
            <a:r>
              <a:rPr lang="ja-JP" altLang="en-US" sz="800" dirty="0">
                <a:solidFill>
                  <a:schemeClr val="tx1"/>
                </a:solidFill>
                <a:latin typeface="+mn-ea"/>
              </a:rPr>
              <a:t>その他請求に係る</a:t>
            </a:r>
            <a:r>
              <a:rPr lang="ja-JP" altLang="en-US" sz="800" dirty="0">
                <a:solidFill>
                  <a:srgbClr val="4BA634"/>
                </a:solidFill>
                <a:latin typeface="+mn-ea"/>
              </a:rPr>
              <a:t>事実を証明する資料</a:t>
            </a:r>
            <a:r>
              <a:rPr lang="ja-JP" altLang="en-US" sz="800" dirty="0">
                <a:solidFill>
                  <a:schemeClr val="tx1"/>
                </a:solidFill>
                <a:latin typeface="+mn-ea"/>
              </a:rPr>
              <a:t>（例：障害者手帳、戸籍謄本、関係者の陳述書、都道府県や医療機関などから入手した優生手術などの実施に関する書類など）</a:t>
            </a:r>
          </a:p>
          <a:p>
            <a:pPr marL="190500" indent="-100013" algn="just">
              <a:lnSpc>
                <a:spcPts val="1200"/>
              </a:lnSpc>
            </a:pPr>
            <a:r>
              <a:rPr lang="ja-JP" altLang="en-US" sz="800" dirty="0">
                <a:solidFill>
                  <a:schemeClr val="tx1"/>
                </a:solidFill>
                <a:latin typeface="ＭＳ ゴシック" panose="020B0609070205080204" pitchFamily="49" charset="-128"/>
                <a:ea typeface="ＭＳ ゴシック" panose="020B0609070205080204" pitchFamily="49" charset="-128"/>
              </a:rPr>
              <a:t>・</a:t>
            </a:r>
            <a:r>
              <a:rPr lang="ja-JP" altLang="en-US" sz="800" dirty="0">
                <a:solidFill>
                  <a:schemeClr val="tx1"/>
                </a:solidFill>
                <a:latin typeface="+mn-ea"/>
              </a:rPr>
              <a:t>一時金の振込みを希望する</a:t>
            </a:r>
            <a:r>
              <a:rPr lang="ja-JP" altLang="en-US" sz="800" dirty="0">
                <a:solidFill>
                  <a:srgbClr val="4BA634"/>
                </a:solidFill>
                <a:latin typeface="+mn-ea"/>
              </a:rPr>
              <a:t>金融機関の名称及び口座番号</a:t>
            </a:r>
            <a:r>
              <a:rPr lang="ja-JP" altLang="en-US" sz="800" dirty="0">
                <a:solidFill>
                  <a:schemeClr val="tx1"/>
                </a:solidFill>
                <a:latin typeface="+mn-ea"/>
              </a:rPr>
              <a:t>を明らかにすることができる書類（通帳やキャッシュカードの写しなど）</a:t>
            </a:r>
            <a:endParaRPr kumimoji="1" lang="ja-JP" altLang="en-US" sz="800" dirty="0">
              <a:solidFill>
                <a:schemeClr val="tx1"/>
              </a:solidFill>
              <a:latin typeface="+mn-ea"/>
            </a:endParaRPr>
          </a:p>
        </p:txBody>
      </p:sp>
      <p:sp>
        <p:nvSpPr>
          <p:cNvPr id="3" name="ホームベース 2"/>
          <p:cNvSpPr/>
          <p:nvPr/>
        </p:nvSpPr>
        <p:spPr>
          <a:xfrm>
            <a:off x="467005" y="9277348"/>
            <a:ext cx="928407" cy="204789"/>
          </a:xfrm>
          <a:prstGeom prst="homePlate">
            <a:avLst/>
          </a:prstGeom>
          <a:noFill/>
          <a:ln>
            <a:solidFill>
              <a:srgbClr val="90C31F"/>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chorCtr="0"/>
          <a:lstStyle/>
          <a:p>
            <a:pPr algn="ctr"/>
            <a:r>
              <a:rPr lang="ja-JP" altLang="en-US" sz="1000" b="1" spc="-100" dirty="0">
                <a:solidFill>
                  <a:srgbClr val="90C31F"/>
                </a:solidFill>
              </a:rPr>
              <a:t>お問い合わせ先</a:t>
            </a:r>
            <a:endParaRPr kumimoji="1" lang="ja-JP" altLang="en-US" sz="1000" b="1" spc="-100" dirty="0">
              <a:solidFill>
                <a:srgbClr val="90C31F"/>
              </a:solidFill>
            </a:endParaRPr>
          </a:p>
        </p:txBody>
      </p:sp>
      <p:sp>
        <p:nvSpPr>
          <p:cNvPr id="8" name="テキスト ボックス 7"/>
          <p:cNvSpPr txBox="1"/>
          <p:nvPr/>
        </p:nvSpPr>
        <p:spPr>
          <a:xfrm>
            <a:off x="1410541" y="9233428"/>
            <a:ext cx="4374712" cy="747256"/>
          </a:xfrm>
          <a:prstGeom prst="rect">
            <a:avLst/>
          </a:prstGeom>
          <a:noFill/>
        </p:spPr>
        <p:txBody>
          <a:bodyPr wrap="square" rtlCol="0">
            <a:spAutoFit/>
          </a:bodyPr>
          <a:lstStyle/>
          <a:p>
            <a:pPr marL="108000" indent="-108000" algn="just">
              <a:lnSpc>
                <a:spcPts val="1300"/>
              </a:lnSpc>
            </a:pPr>
            <a:r>
              <a:rPr lang="ja-JP" altLang="en-US" sz="2400" baseline="-10000" dirty="0">
                <a:solidFill>
                  <a:srgbClr val="90C31F"/>
                </a:solidFill>
              </a:rPr>
              <a:t>▶</a:t>
            </a:r>
            <a:r>
              <a:rPr lang="ja-JP" altLang="en-US" sz="950" dirty="0"/>
              <a:t>具体的な一時金の請求や相談に関することは、お住まいの都道府県の窓口に</a:t>
            </a:r>
            <a:endParaRPr lang="en-US" altLang="ja-JP" sz="950" dirty="0"/>
          </a:p>
          <a:p>
            <a:pPr marL="108000" indent="-108000" algn="just">
              <a:lnSpc>
                <a:spcPts val="1300"/>
              </a:lnSpc>
            </a:pPr>
            <a:r>
              <a:rPr lang="en-US" altLang="ja-JP" sz="950" dirty="0"/>
              <a:t>    </a:t>
            </a:r>
            <a:r>
              <a:rPr lang="ja-JP" altLang="en-US" sz="950" dirty="0"/>
              <a:t>お問い合わせください。各都道府県の窓口については、裏面をご覧ください。</a:t>
            </a:r>
          </a:p>
          <a:p>
            <a:pPr marL="108000" indent="-108000" algn="just">
              <a:lnSpc>
                <a:spcPts val="1300"/>
              </a:lnSpc>
            </a:pPr>
            <a:r>
              <a:rPr lang="ja-JP" altLang="en-US" sz="2400" baseline="-10000" dirty="0">
                <a:solidFill>
                  <a:srgbClr val="90C31F"/>
                </a:solidFill>
              </a:rPr>
              <a:t>▶</a:t>
            </a:r>
            <a:r>
              <a:rPr lang="ja-JP" altLang="en-US" sz="950" dirty="0"/>
              <a:t>また、こども家庭庁にも一時金の制度全般に関する相談窓口を設置しています。</a:t>
            </a:r>
            <a:endParaRPr lang="en-US" altLang="ja-JP" sz="950" dirty="0"/>
          </a:p>
          <a:p>
            <a:pPr marL="108000" indent="-108000" algn="just">
              <a:lnSpc>
                <a:spcPts val="1300"/>
              </a:lnSpc>
            </a:pPr>
            <a:r>
              <a:rPr lang="ja-JP" altLang="en-US" sz="950" dirty="0"/>
              <a:t>    裏面をご参照ください。</a:t>
            </a:r>
            <a:endParaRPr kumimoji="1" lang="ja-JP" altLang="en-US" sz="950" dirty="0"/>
          </a:p>
        </p:txBody>
      </p:sp>
      <p:sp>
        <p:nvSpPr>
          <p:cNvPr id="14" name="角丸四角形 13"/>
          <p:cNvSpPr/>
          <p:nvPr/>
        </p:nvSpPr>
        <p:spPr>
          <a:xfrm>
            <a:off x="1009968" y="7628118"/>
            <a:ext cx="1080000" cy="252000"/>
          </a:xfrm>
          <a:prstGeom prst="roundRect">
            <a:avLst>
              <a:gd name="adj" fmla="val 50000"/>
            </a:avLst>
          </a:prstGeom>
          <a:solidFill>
            <a:srgbClr val="90C31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050" dirty="0">
                <a:solidFill>
                  <a:schemeClr val="bg1"/>
                </a:solidFill>
              </a:rPr>
              <a:t>一時金の金額</a:t>
            </a:r>
            <a:endParaRPr kumimoji="1" lang="ja-JP" altLang="en-US" sz="1050" dirty="0">
              <a:solidFill>
                <a:schemeClr val="bg1"/>
              </a:solidFill>
            </a:endParaRPr>
          </a:p>
        </p:txBody>
      </p:sp>
      <p:cxnSp>
        <p:nvCxnSpPr>
          <p:cNvPr id="18" name="直線コネクタ 17"/>
          <p:cNvCxnSpPr/>
          <p:nvPr/>
        </p:nvCxnSpPr>
        <p:spPr>
          <a:xfrm>
            <a:off x="3067050" y="5991225"/>
            <a:ext cx="3752850" cy="0"/>
          </a:xfrm>
          <a:prstGeom prst="line">
            <a:avLst/>
          </a:prstGeom>
          <a:ln w="9525">
            <a:solidFill>
              <a:srgbClr val="9FA0A0"/>
            </a:solidFill>
            <a:prstDash val="sysDot"/>
          </a:ln>
        </p:spPr>
        <p:style>
          <a:lnRef idx="1">
            <a:schemeClr val="accent1"/>
          </a:lnRef>
          <a:fillRef idx="0">
            <a:schemeClr val="accent1"/>
          </a:fillRef>
          <a:effectRef idx="0">
            <a:schemeClr val="accent1"/>
          </a:effectRef>
          <a:fontRef idx="minor">
            <a:schemeClr val="tx1"/>
          </a:fontRef>
        </p:style>
      </p:cxnSp>
      <p:sp>
        <p:nvSpPr>
          <p:cNvPr id="13" name="テキスト ボックス 12"/>
          <p:cNvSpPr txBox="1"/>
          <p:nvPr/>
        </p:nvSpPr>
        <p:spPr>
          <a:xfrm>
            <a:off x="4121827" y="10294650"/>
            <a:ext cx="3124201" cy="200055"/>
          </a:xfrm>
          <a:prstGeom prst="rect">
            <a:avLst/>
          </a:prstGeom>
          <a:noFill/>
        </p:spPr>
        <p:txBody>
          <a:bodyPr wrap="square" rtlCol="0">
            <a:spAutoFit/>
          </a:bodyPr>
          <a:lstStyle/>
          <a:p>
            <a:pPr fontAlgn="ctr"/>
            <a:r>
              <a:rPr lang="ja-JP" altLang="en-US" sz="700" dirty="0">
                <a:latin typeface="+mn-ea"/>
              </a:rPr>
              <a:t>このマークは、視覚に頼れない方などが使う音声コード（</a:t>
            </a:r>
            <a:r>
              <a:rPr lang="en-US" altLang="ja-JP" sz="700" dirty="0" err="1">
                <a:latin typeface="+mn-ea"/>
              </a:rPr>
              <a:t>Uni</a:t>
            </a:r>
            <a:r>
              <a:rPr lang="en-US" altLang="ja-JP" sz="700" dirty="0">
                <a:latin typeface="+mn-ea"/>
              </a:rPr>
              <a:t>-Voice</a:t>
            </a:r>
            <a:r>
              <a:rPr lang="ja-JP" altLang="en-US" sz="700" dirty="0">
                <a:latin typeface="+mn-ea"/>
              </a:rPr>
              <a:t>コード）です。</a:t>
            </a:r>
            <a:endParaRPr kumimoji="1" lang="ja-JP" altLang="en-US" sz="700" dirty="0">
              <a:latin typeface="+mn-ea"/>
            </a:endParaRPr>
          </a:p>
        </p:txBody>
      </p:sp>
      <p:sp>
        <p:nvSpPr>
          <p:cNvPr id="21" name="テキスト ボックス 20"/>
          <p:cNvSpPr txBox="1"/>
          <p:nvPr/>
        </p:nvSpPr>
        <p:spPr>
          <a:xfrm>
            <a:off x="218023" y="8826279"/>
            <a:ext cx="7123953" cy="400110"/>
          </a:xfrm>
          <a:prstGeom prst="rect">
            <a:avLst/>
          </a:prstGeom>
          <a:noFill/>
        </p:spPr>
        <p:txBody>
          <a:bodyPr wrap="square" rtlCol="0">
            <a:spAutoFit/>
          </a:bodyPr>
          <a:lstStyle/>
          <a:p>
            <a:pPr algn="ctr"/>
            <a:r>
              <a:rPr lang="en-US" altLang="ja-JP" sz="2000" b="1" dirty="0">
                <a:latin typeface="HG丸ｺﾞｼｯｸM-PRO" panose="020F0600000000000000" pitchFamily="50" charset="-128"/>
                <a:ea typeface="HG丸ｺﾞｼｯｸM-PRO" panose="020F0600000000000000" pitchFamily="50" charset="-128"/>
              </a:rPr>
              <a:t>【</a:t>
            </a:r>
            <a:r>
              <a:rPr lang="ja-JP" altLang="en-US" sz="2000" b="1" dirty="0">
                <a:latin typeface="HG丸ｺﾞｼｯｸM-PRO" panose="020F0600000000000000" pitchFamily="50" charset="-128"/>
                <a:ea typeface="HG丸ｺﾞｼｯｸM-PRO" panose="020F0600000000000000" pitchFamily="50" charset="-128"/>
              </a:rPr>
              <a:t>請求期限：令和６年４月</a:t>
            </a:r>
            <a:r>
              <a:rPr lang="en-US" altLang="ja-JP" sz="2000" b="1" dirty="0">
                <a:latin typeface="HG丸ｺﾞｼｯｸM-PRO" panose="020F0600000000000000" pitchFamily="50" charset="-128"/>
                <a:ea typeface="HG丸ｺﾞｼｯｸM-PRO" panose="020F0600000000000000" pitchFamily="50" charset="-128"/>
              </a:rPr>
              <a:t>23</a:t>
            </a:r>
            <a:r>
              <a:rPr lang="ja-JP" altLang="en-US" sz="2000" b="1" dirty="0">
                <a:latin typeface="HG丸ｺﾞｼｯｸM-PRO" panose="020F0600000000000000" pitchFamily="50" charset="-128"/>
                <a:ea typeface="HG丸ｺﾞｼｯｸM-PRO" panose="020F0600000000000000" pitchFamily="50" charset="-128"/>
              </a:rPr>
              <a:t>日</a:t>
            </a:r>
            <a:r>
              <a:rPr lang="en-US" altLang="ja-JP" sz="2000" b="1" dirty="0">
                <a:latin typeface="HG丸ｺﾞｼｯｸM-PRO" panose="020F0600000000000000" pitchFamily="50" charset="-128"/>
                <a:ea typeface="HG丸ｺﾞｼｯｸM-PRO" panose="020F0600000000000000" pitchFamily="50" charset="-128"/>
              </a:rPr>
              <a:t>】</a:t>
            </a:r>
            <a:endParaRPr lang="ja-JP" altLang="en-US" sz="2000" b="1" dirty="0">
              <a:latin typeface="HG丸ｺﾞｼｯｸM-PRO" panose="020F0600000000000000" pitchFamily="50" charset="-128"/>
              <a:ea typeface="HG丸ｺﾞｼｯｸM-PRO" panose="020F0600000000000000" pitchFamily="50" charset="-128"/>
            </a:endParaRPr>
          </a:p>
        </p:txBody>
      </p:sp>
      <p:pic>
        <p:nvPicPr>
          <p:cNvPr id="15" name="図 14"/>
          <p:cNvPicPr>
            <a:picLocks noChangeAspect="1"/>
          </p:cNvPicPr>
          <p:nvPr/>
        </p:nvPicPr>
        <p:blipFill>
          <a:blip r:embed="rId2" cstate="print">
            <a:extLst>
              <a:ext uri="{28A0092B-C50C-407E-A947-70E740481C1C}">
                <a14:useLocalDpi xmlns:a14="http://schemas.microsoft.com/office/drawing/2010/main" val="0"/>
              </a:ext>
            </a:extLst>
          </a:blip>
          <a:srcRect/>
          <a:stretch/>
        </p:blipFill>
        <p:spPr>
          <a:xfrm>
            <a:off x="6271145" y="9277348"/>
            <a:ext cx="900000" cy="900000"/>
          </a:xfrm>
          <a:prstGeom prst="rect">
            <a:avLst/>
          </a:prstGeom>
        </p:spPr>
      </p:pic>
      <p:pic>
        <p:nvPicPr>
          <p:cNvPr id="1026" name="x_図 1">
            <a:extLst>
              <a:ext uri="{FF2B5EF4-FFF2-40B4-BE49-F238E27FC236}">
                <a16:creationId xmlns:a16="http://schemas.microsoft.com/office/drawing/2014/main" id="{7CF2FA39-374A-7D6E-1022-06D0DEC4C05F}"/>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320869" y="9827146"/>
            <a:ext cx="1213196" cy="4429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53384933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p:cNvSpPr txBox="1"/>
          <p:nvPr/>
        </p:nvSpPr>
        <p:spPr>
          <a:xfrm>
            <a:off x="222069" y="459067"/>
            <a:ext cx="7128000" cy="323165"/>
          </a:xfrm>
          <a:prstGeom prst="rect">
            <a:avLst/>
          </a:prstGeom>
          <a:noFill/>
        </p:spPr>
        <p:txBody>
          <a:bodyPr wrap="square" tIns="0" bIns="0" rtlCol="0" anchor="ctr" anchorCtr="0">
            <a:spAutoFit/>
          </a:bodyPr>
          <a:lstStyle/>
          <a:p>
            <a:pPr algn="ctr" fontAlgn="ctr"/>
            <a:r>
              <a:rPr lang="ja-JP" altLang="en-US" sz="2100" b="1" dirty="0">
                <a:solidFill>
                  <a:srgbClr val="90C31F"/>
                </a:solidFill>
                <a:latin typeface="HG丸ｺﾞｼｯｸM-PRO" panose="020F0600000000000000" pitchFamily="50" charset="-128"/>
                <a:ea typeface="HG丸ｺﾞｼｯｸM-PRO" panose="020F0600000000000000" pitchFamily="50" charset="-128"/>
              </a:rPr>
              <a:t>都道府県　受付・相談窓口　一覧</a:t>
            </a:r>
            <a:endParaRPr kumimoji="1" lang="ja-JP" altLang="en-US" sz="2100" b="1" dirty="0">
              <a:solidFill>
                <a:srgbClr val="90C31F"/>
              </a:solidFill>
              <a:latin typeface="HG丸ｺﾞｼｯｸM-PRO" panose="020F0600000000000000" pitchFamily="50" charset="-128"/>
              <a:ea typeface="HG丸ｺﾞｼｯｸM-PRO" panose="020F0600000000000000" pitchFamily="50" charset="-128"/>
            </a:endParaRPr>
          </a:p>
        </p:txBody>
      </p:sp>
      <p:sp>
        <p:nvSpPr>
          <p:cNvPr id="3" name="テキスト ボックス 2"/>
          <p:cNvSpPr txBox="1"/>
          <p:nvPr/>
        </p:nvSpPr>
        <p:spPr>
          <a:xfrm>
            <a:off x="439839" y="821315"/>
            <a:ext cx="1330428" cy="215444"/>
          </a:xfrm>
          <a:prstGeom prst="rect">
            <a:avLst/>
          </a:prstGeom>
          <a:noFill/>
        </p:spPr>
        <p:txBody>
          <a:bodyPr wrap="square" rtlCol="0">
            <a:spAutoFit/>
          </a:bodyPr>
          <a:lstStyle/>
          <a:p>
            <a:pPr fontAlgn="ctr"/>
            <a:r>
              <a:rPr kumimoji="1" lang="ja-JP" altLang="en-US" sz="800">
                <a:latin typeface="+mn-ea"/>
              </a:rPr>
              <a:t>令和５年</a:t>
            </a:r>
            <a:r>
              <a:rPr lang="ja-JP" altLang="en-US" sz="800">
                <a:latin typeface="+mn-ea"/>
              </a:rPr>
              <a:t>５</a:t>
            </a:r>
            <a:r>
              <a:rPr kumimoji="1" lang="ja-JP" altLang="en-US" sz="800">
                <a:latin typeface="+mn-ea"/>
              </a:rPr>
              <a:t>月</a:t>
            </a:r>
            <a:r>
              <a:rPr kumimoji="1" lang="ja-JP" altLang="en-US" sz="800" dirty="0">
                <a:latin typeface="+mn-ea"/>
              </a:rPr>
              <a:t>１日現在</a:t>
            </a:r>
          </a:p>
        </p:txBody>
      </p:sp>
      <p:graphicFrame>
        <p:nvGraphicFramePr>
          <p:cNvPr id="5" name="表 4"/>
          <p:cNvGraphicFramePr>
            <a:graphicFrameLocks noGrp="1"/>
          </p:cNvGraphicFramePr>
          <p:nvPr>
            <p:extLst>
              <p:ext uri="{D42A27DB-BD31-4B8C-83A1-F6EECF244321}">
                <p14:modId xmlns:p14="http://schemas.microsoft.com/office/powerpoint/2010/main" val="18687543"/>
              </p:ext>
            </p:extLst>
          </p:nvPr>
        </p:nvGraphicFramePr>
        <p:xfrm>
          <a:off x="441835" y="1044744"/>
          <a:ext cx="6712479" cy="8121600"/>
        </p:xfrm>
        <a:graphic>
          <a:graphicData uri="http://schemas.openxmlformats.org/drawingml/2006/table">
            <a:tbl>
              <a:tblPr firstRow="1" bandRow="1"/>
              <a:tblGrid>
                <a:gridCol w="162000">
                  <a:extLst>
                    <a:ext uri="{9D8B030D-6E8A-4147-A177-3AD203B41FA5}">
                      <a16:colId xmlns:a16="http://schemas.microsoft.com/office/drawing/2014/main" val="20000"/>
                    </a:ext>
                  </a:extLst>
                </a:gridCol>
                <a:gridCol w="432000">
                  <a:extLst>
                    <a:ext uri="{9D8B030D-6E8A-4147-A177-3AD203B41FA5}">
                      <a16:colId xmlns:a16="http://schemas.microsoft.com/office/drawing/2014/main" val="20001"/>
                    </a:ext>
                  </a:extLst>
                </a:gridCol>
                <a:gridCol w="1808416">
                  <a:extLst>
                    <a:ext uri="{9D8B030D-6E8A-4147-A177-3AD203B41FA5}">
                      <a16:colId xmlns:a16="http://schemas.microsoft.com/office/drawing/2014/main" val="20002"/>
                    </a:ext>
                  </a:extLst>
                </a:gridCol>
                <a:gridCol w="4310063">
                  <a:extLst>
                    <a:ext uri="{9D8B030D-6E8A-4147-A177-3AD203B41FA5}">
                      <a16:colId xmlns:a16="http://schemas.microsoft.com/office/drawing/2014/main" val="20003"/>
                    </a:ext>
                  </a:extLst>
                </a:gridCol>
              </a:tblGrid>
              <a:tr h="169200">
                <a:tc>
                  <a:txBody>
                    <a:bodyPr/>
                    <a:lstStyle/>
                    <a:p>
                      <a:pPr algn="ctr">
                        <a:lnSpc>
                          <a:spcPts val="800"/>
                        </a:lnSpc>
                      </a:pPr>
                      <a:r>
                        <a:rPr kumimoji="1" lang="ja-JP" altLang="en-US" sz="700" dirty="0"/>
                        <a:t>№</a:t>
                      </a:r>
                      <a:endParaRPr kumimoji="1" lang="ja-JP" altLang="en-US" sz="700" b="1" dirty="0">
                        <a:latin typeface="+mn-ea"/>
                        <a:ea typeface="+mn-ea"/>
                      </a:endParaRPr>
                    </a:p>
                  </a:txBody>
                  <a:tcPr marL="36000" marR="36000" marT="0"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solidFill>
                      <a:srgbClr val="E1EA9D"/>
                    </a:solidFill>
                  </a:tcPr>
                </a:tc>
                <a:tc>
                  <a:txBody>
                    <a:bodyPr/>
                    <a:lstStyle/>
                    <a:p>
                      <a:pPr algn="ctr">
                        <a:lnSpc>
                          <a:spcPts val="800"/>
                        </a:lnSpc>
                      </a:pPr>
                      <a:r>
                        <a:rPr kumimoji="1" lang="ja-JP" altLang="en-US" sz="700" dirty="0"/>
                        <a:t>都道府県</a:t>
                      </a:r>
                      <a:endParaRPr kumimoji="1" lang="ja-JP" altLang="en-US" sz="700" b="1" dirty="0">
                        <a:latin typeface="+mn-ea"/>
                        <a:ea typeface="+mn-ea"/>
                      </a:endParaRPr>
                    </a:p>
                  </a:txBody>
                  <a:tcPr marL="36000" marR="36000" marT="0"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solidFill>
                      <a:srgbClr val="E1EA9D"/>
                    </a:solidFill>
                  </a:tcPr>
                </a:tc>
                <a:tc>
                  <a:txBody>
                    <a:bodyPr/>
                    <a:lstStyle/>
                    <a:p>
                      <a:pPr algn="ctr">
                        <a:lnSpc>
                          <a:spcPts val="800"/>
                        </a:lnSpc>
                      </a:pPr>
                      <a:r>
                        <a:rPr kumimoji="1" lang="ja-JP" altLang="en-US" sz="700" dirty="0"/>
                        <a:t>窓口</a:t>
                      </a:r>
                      <a:endParaRPr kumimoji="1" lang="ja-JP" altLang="en-US" sz="700" b="1" dirty="0">
                        <a:latin typeface="+mn-ea"/>
                        <a:ea typeface="+mn-ea"/>
                      </a:endParaRPr>
                    </a:p>
                  </a:txBody>
                  <a:tcPr marL="36000" marR="36000" marT="0"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solidFill>
                      <a:srgbClr val="E1EA9D"/>
                    </a:solidFill>
                  </a:tcPr>
                </a:tc>
                <a:tc>
                  <a:txBody>
                    <a:bodyPr/>
                    <a:lstStyle/>
                    <a:p>
                      <a:pPr algn="ctr">
                        <a:lnSpc>
                          <a:spcPts val="800"/>
                        </a:lnSpc>
                      </a:pPr>
                      <a:r>
                        <a:rPr kumimoji="1" lang="ja-JP" altLang="en-US" sz="700" dirty="0">
                          <a:latin typeface="ＭＳ Ｐゴシック" panose="020B0600070205080204" pitchFamily="50" charset="-128"/>
                          <a:ea typeface="ＭＳ Ｐゴシック" panose="020B0600070205080204" pitchFamily="50" charset="-128"/>
                        </a:rPr>
                        <a:t>電話・</a:t>
                      </a:r>
                      <a:r>
                        <a:rPr kumimoji="1" lang="en-US" altLang="ja-JP" sz="700" dirty="0">
                          <a:latin typeface="ＭＳ Ｐゴシック" panose="020B0600070205080204" pitchFamily="50" charset="-128"/>
                          <a:ea typeface="ＭＳ Ｐゴシック" panose="020B0600070205080204" pitchFamily="50" charset="-128"/>
                        </a:rPr>
                        <a:t>FAX</a:t>
                      </a:r>
                      <a:r>
                        <a:rPr kumimoji="1" lang="ja-JP" altLang="en-US" sz="700" dirty="0">
                          <a:latin typeface="ＭＳ Ｐゴシック" panose="020B0600070205080204" pitchFamily="50" charset="-128"/>
                          <a:ea typeface="ＭＳ Ｐゴシック" panose="020B0600070205080204" pitchFamily="50" charset="-128"/>
                        </a:rPr>
                        <a:t>・　　メールアドレス・　　ホームページ</a:t>
                      </a:r>
                      <a:endParaRPr kumimoji="1" lang="ja-JP" altLang="en-US" sz="700" b="1" dirty="0">
                        <a:latin typeface="ＭＳ Ｐゴシック" panose="020B0600070205080204" pitchFamily="50" charset="-128"/>
                        <a:ea typeface="ＭＳ Ｐゴシック" panose="020B0600070205080204" pitchFamily="50" charset="-128"/>
                      </a:endParaRPr>
                    </a:p>
                  </a:txBody>
                  <a:tcPr marL="36000" marR="36000" marT="0"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solidFill>
                      <a:srgbClr val="E1EA9D"/>
                    </a:solidFill>
                  </a:tcPr>
                </a:tc>
                <a:extLst>
                  <a:ext uri="{0D108BD9-81ED-4DB2-BD59-A6C34878D82A}">
                    <a16:rowId xmlns:a16="http://schemas.microsoft.com/office/drawing/2014/main" val="10000"/>
                  </a:ext>
                </a:extLst>
              </a:tr>
              <a:tr h="169200">
                <a:tc>
                  <a:txBody>
                    <a:bodyPr/>
                    <a:lstStyle/>
                    <a:p>
                      <a:pPr algn="ctr"/>
                      <a:r>
                        <a:rPr lang="en-US" altLang="ja-JP" sz="700" dirty="0"/>
                        <a:t>1</a:t>
                      </a:r>
                      <a:endParaRPr lang="ja-JP" altLang="en-US" sz="700" dirty="0">
                        <a:latin typeface="+mn-ea"/>
                        <a:ea typeface="+mn-ea"/>
                      </a:endParaRPr>
                    </a:p>
                  </a:txBody>
                  <a:tcPr marL="36000" marR="36000" marT="0"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tcPr>
                </a:tc>
                <a:tc>
                  <a:txBody>
                    <a:bodyPr/>
                    <a:lstStyle/>
                    <a:p>
                      <a:pPr algn="ctr" fontAlgn="ctr"/>
                      <a:r>
                        <a:rPr lang="ja-JP" alt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北海道</a:t>
                      </a:r>
                    </a:p>
                  </a:txBody>
                  <a:tcPr marL="9525" marR="9525" marT="9525"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tcPr>
                </a:tc>
                <a:tc>
                  <a:txBody>
                    <a:bodyPr/>
                    <a:lstStyle/>
                    <a:p>
                      <a:pPr algn="just" fontAlgn="ctr"/>
                      <a:r>
                        <a:rPr lang="ja-JP" alt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旧優生保護法に関する相談支援センター</a:t>
                      </a:r>
                    </a:p>
                  </a:txBody>
                  <a:tcPr marL="36000" marR="36000" marT="0"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tcPr>
                </a:tc>
                <a:tc>
                  <a:txBody>
                    <a:bodyPr/>
                    <a:lstStyle/>
                    <a:p>
                      <a:pPr algn="just" fontAlgn="ctr">
                        <a:tabLst>
                          <a:tab pos="1152000" algn="l"/>
                          <a:tab pos="2160000" algn="l"/>
                        </a:tabLst>
                      </a:pPr>
                      <a:r>
                        <a:rPr lang="ja-JP" alt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電話 </a:t>
                      </a:r>
                      <a:r>
                        <a:rPr lang="en-US" altLang="ja-JP" sz="700" b="0" i="0" u="none" strike="noStrike" dirty="0">
                          <a:solidFill>
                            <a:srgbClr val="000000"/>
                          </a:solidFill>
                          <a:effectLst/>
                          <a:latin typeface="ＭＳ Ｐゴシック" panose="020B0600070205080204" pitchFamily="50" charset="-128"/>
                          <a:ea typeface="ＭＳ Ｐゴシック" panose="020B0600070205080204" pitchFamily="50" charset="-128"/>
                        </a:rPr>
                        <a:t>0120-031-711 </a:t>
                      </a:r>
                      <a:r>
                        <a:rPr lang="ja-JP" alt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（専用） </a:t>
                      </a:r>
                      <a:r>
                        <a:rPr lang="en-US" altLang="ja-JP" sz="700" b="0" i="0" u="none" strike="noStrike" dirty="0">
                          <a:solidFill>
                            <a:srgbClr val="000000"/>
                          </a:solidFill>
                          <a:effectLst/>
                          <a:latin typeface="ＭＳ Ｐゴシック" panose="020B0600070205080204" pitchFamily="50" charset="-128"/>
                          <a:ea typeface="ＭＳ Ｐゴシック" panose="020B0600070205080204" pitchFamily="50" charset="-128"/>
                        </a:rPr>
                        <a:t>	</a:t>
                      </a:r>
                      <a:r>
                        <a:rPr 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FAX 011-232-4240</a:t>
                      </a:r>
                      <a:r>
                        <a:rPr lang="ja-JP" alt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　</a:t>
                      </a:r>
                      <a:r>
                        <a:rPr lang="en-US" altLang="ja-JP" sz="700" b="0" i="0" u="none" strike="noStrike" dirty="0">
                          <a:solidFill>
                            <a:srgbClr val="000000"/>
                          </a:solidFill>
                          <a:effectLst/>
                          <a:latin typeface="ＭＳ Ｐゴシック" panose="020B0600070205080204" pitchFamily="50" charset="-128"/>
                          <a:ea typeface="ＭＳ Ｐゴシック" panose="020B0600070205080204" pitchFamily="50" charset="-128"/>
                        </a:rPr>
                        <a:t>	</a:t>
                      </a:r>
                      <a:r>
                        <a:rPr 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hofuku.kodomo1@pref.hokkaido.lg.jp</a:t>
                      </a:r>
                    </a:p>
                  </a:txBody>
                  <a:tcPr marL="36000" marR="36000" marT="0"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tcPr>
                </a:tc>
                <a:extLst>
                  <a:ext uri="{0D108BD9-81ED-4DB2-BD59-A6C34878D82A}">
                    <a16:rowId xmlns:a16="http://schemas.microsoft.com/office/drawing/2014/main" val="10001"/>
                  </a:ext>
                </a:extLst>
              </a:tr>
              <a:tr h="169200">
                <a:tc>
                  <a:txBody>
                    <a:bodyPr/>
                    <a:lstStyle/>
                    <a:p>
                      <a:pPr algn="ctr">
                        <a:lnSpc>
                          <a:spcPts val="800"/>
                        </a:lnSpc>
                      </a:pPr>
                      <a:r>
                        <a:rPr kumimoji="1" lang="en-US" altLang="ja-JP" sz="700" dirty="0"/>
                        <a:t>2</a:t>
                      </a:r>
                      <a:endParaRPr kumimoji="1" lang="ja-JP" altLang="en-US" sz="700" dirty="0">
                        <a:latin typeface="+mn-ea"/>
                        <a:ea typeface="+mn-ea"/>
                      </a:endParaRPr>
                    </a:p>
                  </a:txBody>
                  <a:tcPr marL="36000" marR="36000" marT="0"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solidFill>
                      <a:srgbClr val="F4F7DD"/>
                    </a:solidFill>
                  </a:tcPr>
                </a:tc>
                <a:tc>
                  <a:txBody>
                    <a:bodyPr/>
                    <a:lstStyle/>
                    <a:p>
                      <a:pPr algn="ctr" fontAlgn="ctr"/>
                      <a:r>
                        <a:rPr lang="ja-JP" alt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青森県</a:t>
                      </a:r>
                    </a:p>
                  </a:txBody>
                  <a:tcPr marL="9525" marR="9525" marT="9525"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solidFill>
                      <a:srgbClr val="F4F7DD"/>
                    </a:solidFill>
                  </a:tcPr>
                </a:tc>
                <a:tc>
                  <a:txBody>
                    <a:bodyPr/>
                    <a:lstStyle/>
                    <a:p>
                      <a:pPr algn="just" fontAlgn="ctr"/>
                      <a:r>
                        <a:rPr lang="ja-JP" alt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旧優生保護法一時金受付・相談窓口</a:t>
                      </a:r>
                    </a:p>
                  </a:txBody>
                  <a:tcPr marL="36000" marR="36000" marT="0"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solidFill>
                      <a:srgbClr val="F4F7DD"/>
                    </a:solidFill>
                  </a:tcPr>
                </a:tc>
                <a:tc>
                  <a:txBody>
                    <a:bodyPr/>
                    <a:lstStyle/>
                    <a:p>
                      <a:pPr algn="just" fontAlgn="ctr">
                        <a:tabLst>
                          <a:tab pos="1152000" algn="l"/>
                          <a:tab pos="2160000" algn="l"/>
                        </a:tabLst>
                      </a:pPr>
                      <a:r>
                        <a:rPr lang="ja-JP" alt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電話 </a:t>
                      </a:r>
                      <a:r>
                        <a:rPr lang="en-US" altLang="ja-JP" sz="700" b="0" i="0" u="none" strike="noStrike" dirty="0">
                          <a:solidFill>
                            <a:srgbClr val="000000"/>
                          </a:solidFill>
                          <a:effectLst/>
                          <a:latin typeface="ＭＳ Ｐゴシック" panose="020B0600070205080204" pitchFamily="50" charset="-128"/>
                          <a:ea typeface="ＭＳ Ｐゴシック" panose="020B0600070205080204" pitchFamily="50" charset="-128"/>
                        </a:rPr>
                        <a:t>017-734-9056 </a:t>
                      </a:r>
                      <a:r>
                        <a:rPr lang="ja-JP" alt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（専用） </a:t>
                      </a:r>
                      <a:r>
                        <a:rPr lang="en-US" altLang="ja-JP" sz="700" b="0" i="0" u="none" strike="noStrike" dirty="0">
                          <a:solidFill>
                            <a:srgbClr val="000000"/>
                          </a:solidFill>
                          <a:effectLst/>
                          <a:latin typeface="ＭＳ Ｐゴシック" panose="020B0600070205080204" pitchFamily="50" charset="-128"/>
                          <a:ea typeface="ＭＳ Ｐゴシック" panose="020B0600070205080204" pitchFamily="50" charset="-128"/>
                        </a:rPr>
                        <a:t>	</a:t>
                      </a:r>
                      <a:r>
                        <a:rPr 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FAX 017-734-8091</a:t>
                      </a:r>
                      <a:r>
                        <a:rPr lang="ja-JP" alt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　</a:t>
                      </a:r>
                      <a:r>
                        <a:rPr lang="en-US" altLang="ja-JP" sz="700" b="0" i="0" u="none" strike="noStrike" dirty="0">
                          <a:solidFill>
                            <a:srgbClr val="000000"/>
                          </a:solidFill>
                          <a:effectLst/>
                          <a:latin typeface="ＭＳ Ｐゴシック" panose="020B0600070205080204" pitchFamily="50" charset="-128"/>
                          <a:ea typeface="ＭＳ Ｐゴシック" panose="020B0600070205080204" pitchFamily="50" charset="-128"/>
                        </a:rPr>
                        <a:t>	</a:t>
                      </a:r>
                      <a:r>
                        <a:rPr 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kyuyuseihogoho-sodan@pref.aomori.lg.jp</a:t>
                      </a:r>
                    </a:p>
                  </a:txBody>
                  <a:tcPr marL="36000" marR="36000" marT="0"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solidFill>
                      <a:srgbClr val="F4F7DD"/>
                    </a:solidFill>
                  </a:tcPr>
                </a:tc>
                <a:extLst>
                  <a:ext uri="{0D108BD9-81ED-4DB2-BD59-A6C34878D82A}">
                    <a16:rowId xmlns:a16="http://schemas.microsoft.com/office/drawing/2014/main" val="10002"/>
                  </a:ext>
                </a:extLst>
              </a:tr>
              <a:tr h="169200">
                <a:tc>
                  <a:txBody>
                    <a:bodyPr/>
                    <a:lstStyle/>
                    <a:p>
                      <a:pPr algn="ctr">
                        <a:lnSpc>
                          <a:spcPts val="800"/>
                        </a:lnSpc>
                      </a:pPr>
                      <a:r>
                        <a:rPr kumimoji="1" lang="en-US" altLang="ja-JP" sz="700" dirty="0"/>
                        <a:t>3</a:t>
                      </a:r>
                      <a:endParaRPr kumimoji="1" lang="ja-JP" altLang="en-US" sz="700" dirty="0">
                        <a:latin typeface="+mn-ea"/>
                        <a:ea typeface="+mn-ea"/>
                      </a:endParaRPr>
                    </a:p>
                  </a:txBody>
                  <a:tcPr marL="36000" marR="36000" marT="0"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tcPr>
                </a:tc>
                <a:tc>
                  <a:txBody>
                    <a:bodyPr/>
                    <a:lstStyle/>
                    <a:p>
                      <a:pPr algn="ctr" fontAlgn="ctr"/>
                      <a:r>
                        <a:rPr lang="ja-JP" altLang="en-US" sz="700" b="0" i="0" u="none" strike="noStrike">
                          <a:solidFill>
                            <a:srgbClr val="000000"/>
                          </a:solidFill>
                          <a:effectLst/>
                          <a:latin typeface="ＭＳ Ｐゴシック" panose="020B0600070205080204" pitchFamily="50" charset="-128"/>
                          <a:ea typeface="ＭＳ Ｐゴシック" panose="020B0600070205080204" pitchFamily="50" charset="-128"/>
                        </a:rPr>
                        <a:t>岩手県</a:t>
                      </a:r>
                    </a:p>
                  </a:txBody>
                  <a:tcPr marL="9525" marR="9525" marT="9525"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tcPr>
                </a:tc>
                <a:tc>
                  <a:txBody>
                    <a:bodyPr/>
                    <a:lstStyle/>
                    <a:p>
                      <a:pPr algn="dist" fontAlgn="ctr"/>
                      <a:r>
                        <a:rPr lang="ja-JP" altLang="en-US" sz="700" b="0" i="0" u="none" strike="noStrike" spc="-100" baseline="0" dirty="0">
                          <a:solidFill>
                            <a:srgbClr val="000000"/>
                          </a:solidFill>
                          <a:effectLst/>
                          <a:latin typeface="ＭＳ Ｐゴシック" panose="020B0600070205080204" pitchFamily="50" charset="-128"/>
                          <a:ea typeface="ＭＳ Ｐゴシック" panose="020B0600070205080204" pitchFamily="50" charset="-128"/>
                        </a:rPr>
                        <a:t>旧優生保護法一時金受付・相談窓口、県保健所</a:t>
                      </a:r>
                    </a:p>
                  </a:txBody>
                  <a:tcPr marL="36000" marR="36000" marT="0"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tcPr>
                </a:tc>
                <a:tc>
                  <a:txBody>
                    <a:bodyPr/>
                    <a:lstStyle/>
                    <a:p>
                      <a:pPr algn="just" fontAlgn="ctr">
                        <a:tabLst>
                          <a:tab pos="1152000" algn="l"/>
                          <a:tab pos="2160000" algn="l"/>
                        </a:tabLst>
                      </a:pPr>
                      <a:r>
                        <a:rPr lang="ja-JP" alt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電話 </a:t>
                      </a:r>
                      <a:r>
                        <a:rPr lang="en-US" altLang="ja-JP" sz="700" b="0" i="0" u="none" strike="noStrike" dirty="0">
                          <a:solidFill>
                            <a:srgbClr val="000000"/>
                          </a:solidFill>
                          <a:effectLst/>
                          <a:latin typeface="ＭＳ Ｐゴシック" panose="020B0600070205080204" pitchFamily="50" charset="-128"/>
                          <a:ea typeface="ＭＳ Ｐゴシック" panose="020B0600070205080204" pitchFamily="50" charset="-128"/>
                        </a:rPr>
                        <a:t>019-624-6015  (</a:t>
                      </a:r>
                      <a:r>
                        <a:rPr lang="ja-JP" alt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専用</a:t>
                      </a:r>
                      <a:r>
                        <a:rPr lang="en-US" altLang="ja-JP" sz="700" b="0" i="0" u="none" strike="noStrike" dirty="0">
                          <a:solidFill>
                            <a:srgbClr val="000000"/>
                          </a:solidFill>
                          <a:effectLst/>
                          <a:latin typeface="ＭＳ Ｐゴシック" panose="020B0600070205080204" pitchFamily="50" charset="-128"/>
                          <a:ea typeface="ＭＳ Ｐゴシック" panose="020B0600070205080204" pitchFamily="50" charset="-128"/>
                        </a:rPr>
                        <a:t>) 	</a:t>
                      </a:r>
                      <a:r>
                        <a:rPr 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FAX 019-629-5464</a:t>
                      </a:r>
                      <a:r>
                        <a:rPr lang="ja-JP" alt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　</a:t>
                      </a:r>
                      <a:r>
                        <a:rPr lang="en-US" altLang="ja-JP" sz="700" b="0" i="0" u="none" strike="noStrike" dirty="0">
                          <a:solidFill>
                            <a:srgbClr val="000000"/>
                          </a:solidFill>
                          <a:effectLst/>
                          <a:latin typeface="ＭＳ Ｐゴシック" panose="020B0600070205080204" pitchFamily="50" charset="-128"/>
                          <a:ea typeface="ＭＳ Ｐゴシック" panose="020B0600070205080204" pitchFamily="50" charset="-128"/>
                        </a:rPr>
                        <a:t>	</a:t>
                      </a:r>
                      <a:r>
                        <a:rPr 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AD0007@pref.iwate.jp</a:t>
                      </a:r>
                    </a:p>
                  </a:txBody>
                  <a:tcPr marL="36000" marR="36000" marT="0"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tcPr>
                </a:tc>
                <a:extLst>
                  <a:ext uri="{0D108BD9-81ED-4DB2-BD59-A6C34878D82A}">
                    <a16:rowId xmlns:a16="http://schemas.microsoft.com/office/drawing/2014/main" val="10003"/>
                  </a:ext>
                </a:extLst>
              </a:tr>
              <a:tr h="169200">
                <a:tc>
                  <a:txBody>
                    <a:bodyPr/>
                    <a:lstStyle/>
                    <a:p>
                      <a:pPr algn="ctr">
                        <a:lnSpc>
                          <a:spcPts val="800"/>
                        </a:lnSpc>
                      </a:pPr>
                      <a:r>
                        <a:rPr kumimoji="1" lang="en-US" altLang="ja-JP" sz="700" dirty="0"/>
                        <a:t>4</a:t>
                      </a:r>
                      <a:endParaRPr kumimoji="1" lang="ja-JP" altLang="en-US" sz="700" dirty="0">
                        <a:latin typeface="+mn-ea"/>
                        <a:ea typeface="+mn-ea"/>
                      </a:endParaRPr>
                    </a:p>
                  </a:txBody>
                  <a:tcPr marL="36000" marR="36000" marT="0"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solidFill>
                      <a:srgbClr val="F4F7DD"/>
                    </a:solidFill>
                  </a:tcPr>
                </a:tc>
                <a:tc>
                  <a:txBody>
                    <a:bodyPr/>
                    <a:lstStyle/>
                    <a:p>
                      <a:pPr algn="ctr" fontAlgn="ctr"/>
                      <a:r>
                        <a:rPr lang="ja-JP" altLang="en-US" sz="700" b="0" i="0" u="none" strike="noStrike">
                          <a:solidFill>
                            <a:srgbClr val="000000"/>
                          </a:solidFill>
                          <a:effectLst/>
                          <a:latin typeface="ＭＳ Ｐゴシック" panose="020B0600070205080204" pitchFamily="50" charset="-128"/>
                          <a:ea typeface="ＭＳ Ｐゴシック" panose="020B0600070205080204" pitchFamily="50" charset="-128"/>
                        </a:rPr>
                        <a:t>宮城県</a:t>
                      </a:r>
                    </a:p>
                  </a:txBody>
                  <a:tcPr marL="9525" marR="9525" marT="9525"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solidFill>
                      <a:srgbClr val="F4F7DD"/>
                    </a:solidFill>
                  </a:tcPr>
                </a:tc>
                <a:tc>
                  <a:txBody>
                    <a:bodyPr/>
                    <a:lstStyle/>
                    <a:p>
                      <a:pPr algn="dist" fontAlgn="ctr"/>
                      <a:r>
                        <a:rPr lang="ja-JP" alt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宮城県旧優生保護法一時金受付・相談窓口</a:t>
                      </a:r>
                    </a:p>
                  </a:txBody>
                  <a:tcPr marL="36000" marR="36000" marT="0"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solidFill>
                      <a:srgbClr val="F4F7DD"/>
                    </a:solidFill>
                  </a:tcPr>
                </a:tc>
                <a:tc>
                  <a:txBody>
                    <a:bodyPr/>
                    <a:lstStyle/>
                    <a:p>
                      <a:pPr algn="just" fontAlgn="ctr">
                        <a:tabLst>
                          <a:tab pos="1152000" algn="l"/>
                          <a:tab pos="2160000" algn="l"/>
                        </a:tabLst>
                      </a:pPr>
                      <a:r>
                        <a:rPr lang="ja-JP" alt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電話 </a:t>
                      </a:r>
                      <a:r>
                        <a:rPr lang="en-US" altLang="ja-JP" sz="700" b="0" i="0" u="none" strike="noStrike" dirty="0">
                          <a:solidFill>
                            <a:srgbClr val="000000"/>
                          </a:solidFill>
                          <a:effectLst/>
                          <a:latin typeface="ＭＳ Ｐゴシック" panose="020B0600070205080204" pitchFamily="50" charset="-128"/>
                          <a:ea typeface="ＭＳ Ｐゴシック" panose="020B0600070205080204" pitchFamily="50" charset="-128"/>
                        </a:rPr>
                        <a:t>022-211-2322 </a:t>
                      </a:r>
                      <a:r>
                        <a:rPr lang="ja-JP" alt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（専用）</a:t>
                      </a:r>
                      <a:r>
                        <a:rPr lang="en-US" altLang="ja-JP" sz="700" b="0" i="0" u="none" strike="noStrike" dirty="0">
                          <a:solidFill>
                            <a:srgbClr val="000000"/>
                          </a:solidFill>
                          <a:effectLst/>
                          <a:latin typeface="ＭＳ Ｐゴシック" panose="020B0600070205080204" pitchFamily="50" charset="-128"/>
                          <a:ea typeface="ＭＳ Ｐゴシック" panose="020B0600070205080204" pitchFamily="50" charset="-128"/>
                        </a:rPr>
                        <a:t>	</a:t>
                      </a:r>
                      <a:r>
                        <a:rPr 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FAX 022-211-2591</a:t>
                      </a:r>
                      <a:r>
                        <a:rPr lang="ja-JP" alt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　</a:t>
                      </a:r>
                      <a:r>
                        <a:rPr lang="en-US" altLang="ja-JP" sz="700" b="0" i="0" u="none" strike="noStrike" dirty="0">
                          <a:solidFill>
                            <a:srgbClr val="000000"/>
                          </a:solidFill>
                          <a:effectLst/>
                          <a:latin typeface="ＭＳ Ｐゴシック" panose="020B0600070205080204" pitchFamily="50" charset="-128"/>
                          <a:ea typeface="ＭＳ Ｐゴシック" panose="020B0600070205080204" pitchFamily="50" charset="-128"/>
                        </a:rPr>
                        <a:t>	</a:t>
                      </a:r>
                      <a:r>
                        <a:rPr 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kodomok@pref.miyagi.lg.jp</a:t>
                      </a:r>
                    </a:p>
                  </a:txBody>
                  <a:tcPr marL="36000" marR="36000" marT="0"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solidFill>
                      <a:srgbClr val="F4F7DD"/>
                    </a:solidFill>
                  </a:tcPr>
                </a:tc>
                <a:extLst>
                  <a:ext uri="{0D108BD9-81ED-4DB2-BD59-A6C34878D82A}">
                    <a16:rowId xmlns:a16="http://schemas.microsoft.com/office/drawing/2014/main" val="10004"/>
                  </a:ext>
                </a:extLst>
              </a:tr>
              <a:tr h="169200">
                <a:tc>
                  <a:txBody>
                    <a:bodyPr/>
                    <a:lstStyle/>
                    <a:p>
                      <a:pPr algn="ctr">
                        <a:lnSpc>
                          <a:spcPts val="800"/>
                        </a:lnSpc>
                      </a:pPr>
                      <a:r>
                        <a:rPr kumimoji="1" lang="en-US" altLang="ja-JP" sz="700" dirty="0"/>
                        <a:t>5</a:t>
                      </a:r>
                      <a:endParaRPr kumimoji="1" lang="ja-JP" altLang="en-US" sz="700" dirty="0">
                        <a:latin typeface="+mn-ea"/>
                        <a:ea typeface="+mn-ea"/>
                      </a:endParaRPr>
                    </a:p>
                  </a:txBody>
                  <a:tcPr marL="36000" marR="36000" marT="0"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tcPr>
                </a:tc>
                <a:tc>
                  <a:txBody>
                    <a:bodyPr/>
                    <a:lstStyle/>
                    <a:p>
                      <a:pPr algn="ctr" fontAlgn="ctr"/>
                      <a:r>
                        <a:rPr lang="ja-JP" altLang="en-US" sz="700" b="0" i="0" u="none" strike="noStrike">
                          <a:solidFill>
                            <a:srgbClr val="000000"/>
                          </a:solidFill>
                          <a:effectLst/>
                          <a:latin typeface="ＭＳ Ｐゴシック" panose="020B0600070205080204" pitchFamily="50" charset="-128"/>
                          <a:ea typeface="ＭＳ Ｐゴシック" panose="020B0600070205080204" pitchFamily="50" charset="-128"/>
                        </a:rPr>
                        <a:t>秋田県</a:t>
                      </a:r>
                    </a:p>
                  </a:txBody>
                  <a:tcPr marL="9525" marR="9525" marT="9525"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tcPr>
                </a:tc>
                <a:tc>
                  <a:txBody>
                    <a:bodyPr/>
                    <a:lstStyle/>
                    <a:p>
                      <a:pPr algn="just" fontAlgn="ctr"/>
                      <a:r>
                        <a:rPr lang="ja-JP" alt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旧優生保護法一時金受付・相談窓口</a:t>
                      </a:r>
                    </a:p>
                  </a:txBody>
                  <a:tcPr marL="36000" marR="36000" marT="0"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tcPr>
                </a:tc>
                <a:tc>
                  <a:txBody>
                    <a:bodyPr/>
                    <a:lstStyle/>
                    <a:p>
                      <a:pPr algn="just" fontAlgn="ctr">
                        <a:tabLst>
                          <a:tab pos="1152000" algn="l"/>
                          <a:tab pos="2160000" algn="l"/>
                        </a:tabLst>
                      </a:pPr>
                      <a:r>
                        <a:rPr lang="ja-JP" alt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電話 </a:t>
                      </a:r>
                      <a:r>
                        <a:rPr lang="en-US" altLang="ja-JP" sz="700" b="0" i="0" u="none" strike="noStrike" dirty="0">
                          <a:solidFill>
                            <a:srgbClr val="000000"/>
                          </a:solidFill>
                          <a:effectLst/>
                          <a:latin typeface="ＭＳ Ｐゴシック" panose="020B0600070205080204" pitchFamily="50" charset="-128"/>
                          <a:ea typeface="ＭＳ Ｐゴシック" panose="020B0600070205080204" pitchFamily="50" charset="-128"/>
                        </a:rPr>
                        <a:t>018-860-1431 </a:t>
                      </a:r>
                      <a:r>
                        <a:rPr lang="ja-JP" alt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（専用）</a:t>
                      </a:r>
                      <a:r>
                        <a:rPr lang="en-US" altLang="ja-JP" sz="700" b="0" i="0" u="none" strike="noStrike" dirty="0">
                          <a:solidFill>
                            <a:srgbClr val="000000"/>
                          </a:solidFill>
                          <a:effectLst/>
                          <a:latin typeface="ＭＳ Ｐゴシック" panose="020B0600070205080204" pitchFamily="50" charset="-128"/>
                          <a:ea typeface="ＭＳ Ｐゴシック" panose="020B0600070205080204" pitchFamily="50" charset="-128"/>
                        </a:rPr>
                        <a:t>	</a:t>
                      </a:r>
                      <a:r>
                        <a:rPr 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FAX 018-860-3821</a:t>
                      </a:r>
                      <a:r>
                        <a:rPr lang="ja-JP" alt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　</a:t>
                      </a:r>
                      <a:r>
                        <a:rPr lang="en-US" altLang="ja-JP" sz="700" b="0" i="0" u="none" strike="noStrike" dirty="0">
                          <a:solidFill>
                            <a:srgbClr val="000000"/>
                          </a:solidFill>
                          <a:effectLst/>
                          <a:latin typeface="ＭＳ Ｐゴシック" panose="020B0600070205080204" pitchFamily="50" charset="-128"/>
                          <a:ea typeface="ＭＳ Ｐゴシック" panose="020B0600070205080204" pitchFamily="50" charset="-128"/>
                        </a:rPr>
                        <a:t>	</a:t>
                      </a:r>
                      <a:r>
                        <a:rPr 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hoken@pref.akita.lg.jp</a:t>
                      </a:r>
                    </a:p>
                  </a:txBody>
                  <a:tcPr marL="36000" marR="36000" marT="0"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tcPr>
                </a:tc>
                <a:extLst>
                  <a:ext uri="{0D108BD9-81ED-4DB2-BD59-A6C34878D82A}">
                    <a16:rowId xmlns:a16="http://schemas.microsoft.com/office/drawing/2014/main" val="10005"/>
                  </a:ext>
                </a:extLst>
              </a:tr>
              <a:tr h="169200">
                <a:tc>
                  <a:txBody>
                    <a:bodyPr/>
                    <a:lstStyle/>
                    <a:p>
                      <a:pPr algn="ctr">
                        <a:lnSpc>
                          <a:spcPts val="800"/>
                        </a:lnSpc>
                      </a:pPr>
                      <a:r>
                        <a:rPr kumimoji="1" lang="en-US" altLang="ja-JP" sz="700" dirty="0"/>
                        <a:t>6</a:t>
                      </a:r>
                      <a:endParaRPr kumimoji="1" lang="ja-JP" altLang="en-US" sz="700" dirty="0">
                        <a:latin typeface="+mn-ea"/>
                        <a:ea typeface="+mn-ea"/>
                      </a:endParaRPr>
                    </a:p>
                  </a:txBody>
                  <a:tcPr marL="36000" marR="36000" marT="0"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solidFill>
                      <a:srgbClr val="F4F7DD"/>
                    </a:solidFill>
                  </a:tcPr>
                </a:tc>
                <a:tc>
                  <a:txBody>
                    <a:bodyPr/>
                    <a:lstStyle/>
                    <a:p>
                      <a:pPr algn="ctr" fontAlgn="ctr"/>
                      <a:r>
                        <a:rPr lang="ja-JP" altLang="en-US" sz="700" b="0" i="0" u="none" strike="noStrike">
                          <a:solidFill>
                            <a:srgbClr val="000000"/>
                          </a:solidFill>
                          <a:effectLst/>
                          <a:latin typeface="ＭＳ Ｐゴシック" panose="020B0600070205080204" pitchFamily="50" charset="-128"/>
                          <a:ea typeface="ＭＳ Ｐゴシック" panose="020B0600070205080204" pitchFamily="50" charset="-128"/>
                        </a:rPr>
                        <a:t>山形県</a:t>
                      </a:r>
                    </a:p>
                  </a:txBody>
                  <a:tcPr marL="9525" marR="9525" marT="9525"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solidFill>
                      <a:srgbClr val="F4F7DD"/>
                    </a:solidFill>
                  </a:tcPr>
                </a:tc>
                <a:tc>
                  <a:txBody>
                    <a:bodyPr/>
                    <a:lstStyle/>
                    <a:p>
                      <a:pPr algn="just" fontAlgn="ctr"/>
                      <a:r>
                        <a:rPr lang="ja-JP" altLang="en-US" sz="700" b="0" i="0" u="none" strike="noStrike">
                          <a:solidFill>
                            <a:srgbClr val="000000"/>
                          </a:solidFill>
                          <a:effectLst/>
                          <a:latin typeface="ＭＳ Ｐゴシック" panose="020B0600070205080204" pitchFamily="50" charset="-128"/>
                          <a:ea typeface="ＭＳ Ｐゴシック" panose="020B0600070205080204" pitchFamily="50" charset="-128"/>
                        </a:rPr>
                        <a:t>旧優生保護法一時金受付・相談窓口</a:t>
                      </a:r>
                    </a:p>
                  </a:txBody>
                  <a:tcPr marL="36000" marR="36000" marT="0"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solidFill>
                      <a:srgbClr val="F4F7DD"/>
                    </a:solidFill>
                  </a:tcPr>
                </a:tc>
                <a:tc>
                  <a:txBody>
                    <a:bodyPr/>
                    <a:lstStyle/>
                    <a:p>
                      <a:pPr algn="just" fontAlgn="ctr">
                        <a:tabLst>
                          <a:tab pos="1152000" algn="l"/>
                          <a:tab pos="2160000" algn="l"/>
                        </a:tabLst>
                      </a:pPr>
                      <a:r>
                        <a:rPr lang="ja-JP" alt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電話 </a:t>
                      </a:r>
                      <a:r>
                        <a:rPr lang="en-US" altLang="ja-JP" sz="700" b="0" i="0" u="none" strike="noStrike" dirty="0">
                          <a:solidFill>
                            <a:srgbClr val="000000"/>
                          </a:solidFill>
                          <a:effectLst/>
                          <a:latin typeface="ＭＳ Ｐゴシック" panose="020B0600070205080204" pitchFamily="50" charset="-128"/>
                          <a:ea typeface="ＭＳ Ｐゴシック" panose="020B0600070205080204" pitchFamily="50" charset="-128"/>
                        </a:rPr>
                        <a:t>023-630-2459 </a:t>
                      </a:r>
                      <a:r>
                        <a:rPr lang="ja-JP" alt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（専用） </a:t>
                      </a:r>
                      <a:r>
                        <a:rPr lang="en-US" altLang="ja-JP" sz="700" b="0" i="0" u="none" strike="noStrike" dirty="0">
                          <a:solidFill>
                            <a:srgbClr val="000000"/>
                          </a:solidFill>
                          <a:effectLst/>
                          <a:latin typeface="ＭＳ Ｐゴシック" panose="020B0600070205080204" pitchFamily="50" charset="-128"/>
                          <a:ea typeface="ＭＳ Ｐゴシック" panose="020B0600070205080204" pitchFamily="50" charset="-128"/>
                        </a:rPr>
                        <a:t>	</a:t>
                      </a:r>
                      <a:r>
                        <a:rPr 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FAX 023-625-4294</a:t>
                      </a:r>
                      <a:r>
                        <a:rPr lang="ja-JP" alt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　</a:t>
                      </a:r>
                      <a:r>
                        <a:rPr lang="en-US" altLang="ja-JP" sz="700" b="0" i="0" u="none" strike="noStrike" dirty="0">
                          <a:solidFill>
                            <a:srgbClr val="000000"/>
                          </a:solidFill>
                          <a:effectLst/>
                          <a:latin typeface="ＭＳ Ｐゴシック" panose="020B0600070205080204" pitchFamily="50" charset="-128"/>
                          <a:ea typeface="ＭＳ Ｐゴシック" panose="020B0600070205080204" pitchFamily="50" charset="-128"/>
                        </a:rPr>
                        <a:t>	</a:t>
                      </a:r>
                      <a:r>
                        <a:rPr 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yusei@pref.yamagata.jp</a:t>
                      </a:r>
                    </a:p>
                  </a:txBody>
                  <a:tcPr marL="36000" marR="36000" marT="0"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solidFill>
                      <a:srgbClr val="F4F7DD"/>
                    </a:solidFill>
                  </a:tcPr>
                </a:tc>
                <a:extLst>
                  <a:ext uri="{0D108BD9-81ED-4DB2-BD59-A6C34878D82A}">
                    <a16:rowId xmlns:a16="http://schemas.microsoft.com/office/drawing/2014/main" val="10006"/>
                  </a:ext>
                </a:extLst>
              </a:tr>
              <a:tr h="169200">
                <a:tc>
                  <a:txBody>
                    <a:bodyPr/>
                    <a:lstStyle/>
                    <a:p>
                      <a:pPr algn="ctr">
                        <a:lnSpc>
                          <a:spcPts val="800"/>
                        </a:lnSpc>
                      </a:pPr>
                      <a:r>
                        <a:rPr kumimoji="1" lang="en-US" altLang="ja-JP" sz="700" dirty="0"/>
                        <a:t>7</a:t>
                      </a:r>
                      <a:endParaRPr kumimoji="1" lang="ja-JP" altLang="en-US" sz="700" dirty="0">
                        <a:latin typeface="+mn-ea"/>
                        <a:ea typeface="+mn-ea"/>
                      </a:endParaRPr>
                    </a:p>
                  </a:txBody>
                  <a:tcPr marL="36000" marR="36000" marT="0"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tcPr>
                </a:tc>
                <a:tc>
                  <a:txBody>
                    <a:bodyPr/>
                    <a:lstStyle/>
                    <a:p>
                      <a:pPr algn="ctr" fontAlgn="ctr"/>
                      <a:r>
                        <a:rPr lang="ja-JP" altLang="en-US" sz="700" b="0" i="0" u="none" strike="noStrike">
                          <a:solidFill>
                            <a:srgbClr val="000000"/>
                          </a:solidFill>
                          <a:effectLst/>
                          <a:latin typeface="ＭＳ Ｐゴシック" panose="020B0600070205080204" pitchFamily="50" charset="-128"/>
                          <a:ea typeface="ＭＳ Ｐゴシック" panose="020B0600070205080204" pitchFamily="50" charset="-128"/>
                        </a:rPr>
                        <a:t>福島県</a:t>
                      </a:r>
                    </a:p>
                  </a:txBody>
                  <a:tcPr marL="9525" marR="9525" marT="9525"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tcPr>
                </a:tc>
                <a:tc>
                  <a:txBody>
                    <a:bodyPr/>
                    <a:lstStyle/>
                    <a:p>
                      <a:pPr algn="just" fontAlgn="ctr"/>
                      <a:r>
                        <a:rPr lang="ja-JP" altLang="en-US" sz="700" b="0" i="0" u="none" strike="noStrike">
                          <a:solidFill>
                            <a:srgbClr val="000000"/>
                          </a:solidFill>
                          <a:effectLst/>
                          <a:latin typeface="ＭＳ Ｐゴシック" panose="020B0600070205080204" pitchFamily="50" charset="-128"/>
                          <a:ea typeface="ＭＳ Ｐゴシック" panose="020B0600070205080204" pitchFamily="50" charset="-128"/>
                        </a:rPr>
                        <a:t>旧優生保護法に関する相談窓口</a:t>
                      </a:r>
                    </a:p>
                  </a:txBody>
                  <a:tcPr marL="36000" marR="36000" marT="0"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tcPr>
                </a:tc>
                <a:tc>
                  <a:txBody>
                    <a:bodyPr/>
                    <a:lstStyle/>
                    <a:p>
                      <a:pPr algn="just" fontAlgn="ctr">
                        <a:tabLst>
                          <a:tab pos="1152000" algn="l"/>
                          <a:tab pos="2160000" algn="l"/>
                        </a:tabLst>
                      </a:pPr>
                      <a:r>
                        <a:rPr lang="ja-JP" alt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電話 </a:t>
                      </a:r>
                      <a:r>
                        <a:rPr lang="en-US" altLang="ja-JP" sz="700" b="0" i="0" u="none" strike="noStrike" dirty="0">
                          <a:solidFill>
                            <a:srgbClr val="000000"/>
                          </a:solidFill>
                          <a:effectLst/>
                          <a:latin typeface="ＭＳ Ｐゴシック" panose="020B0600070205080204" pitchFamily="50" charset="-128"/>
                          <a:ea typeface="ＭＳ Ｐゴシック" panose="020B0600070205080204" pitchFamily="50" charset="-128"/>
                        </a:rPr>
                        <a:t>024-521-8294 </a:t>
                      </a:r>
                      <a:r>
                        <a:rPr lang="ja-JP" alt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（専用）</a:t>
                      </a:r>
                      <a:r>
                        <a:rPr lang="en-US" altLang="ja-JP" sz="700" b="0" i="0" u="none" strike="noStrike" dirty="0">
                          <a:solidFill>
                            <a:srgbClr val="000000"/>
                          </a:solidFill>
                          <a:effectLst/>
                          <a:latin typeface="ＭＳ Ｐゴシック" panose="020B0600070205080204" pitchFamily="50" charset="-128"/>
                          <a:ea typeface="ＭＳ Ｐゴシック" panose="020B0600070205080204" pitchFamily="50" charset="-128"/>
                        </a:rPr>
                        <a:t>	</a:t>
                      </a:r>
                      <a:r>
                        <a:rPr 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FAX 024-521-7747</a:t>
                      </a:r>
                      <a:r>
                        <a:rPr lang="ja-JP" alt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　</a:t>
                      </a:r>
                      <a:r>
                        <a:rPr lang="en-US" altLang="ja-JP" sz="700" b="0" i="0" u="none" strike="noStrike" dirty="0">
                          <a:solidFill>
                            <a:srgbClr val="000000"/>
                          </a:solidFill>
                          <a:effectLst/>
                          <a:latin typeface="ＭＳ Ｐゴシック" panose="020B0600070205080204" pitchFamily="50" charset="-128"/>
                          <a:ea typeface="ＭＳ Ｐゴシック" panose="020B0600070205080204" pitchFamily="50" charset="-128"/>
                        </a:rPr>
                        <a:t>	</a:t>
                      </a:r>
                      <a:r>
                        <a:rPr 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kosodate@pref.fukushima.lg.jp</a:t>
                      </a:r>
                    </a:p>
                  </a:txBody>
                  <a:tcPr marL="36000" marR="36000" marT="0"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tcPr>
                </a:tc>
                <a:extLst>
                  <a:ext uri="{0D108BD9-81ED-4DB2-BD59-A6C34878D82A}">
                    <a16:rowId xmlns:a16="http://schemas.microsoft.com/office/drawing/2014/main" val="10007"/>
                  </a:ext>
                </a:extLst>
              </a:tr>
              <a:tr h="169200">
                <a:tc>
                  <a:txBody>
                    <a:bodyPr/>
                    <a:lstStyle/>
                    <a:p>
                      <a:pPr algn="ctr">
                        <a:lnSpc>
                          <a:spcPts val="800"/>
                        </a:lnSpc>
                      </a:pPr>
                      <a:r>
                        <a:rPr kumimoji="1" lang="en-US" altLang="ja-JP" sz="700" dirty="0"/>
                        <a:t>8</a:t>
                      </a:r>
                      <a:endParaRPr kumimoji="1" lang="ja-JP" altLang="en-US" sz="700" dirty="0">
                        <a:latin typeface="+mn-ea"/>
                        <a:ea typeface="+mn-ea"/>
                      </a:endParaRPr>
                    </a:p>
                  </a:txBody>
                  <a:tcPr marL="36000" marR="36000" marT="0"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solidFill>
                      <a:srgbClr val="F4F7DD"/>
                    </a:solidFill>
                  </a:tcPr>
                </a:tc>
                <a:tc>
                  <a:txBody>
                    <a:bodyPr/>
                    <a:lstStyle/>
                    <a:p>
                      <a:pPr algn="ctr" fontAlgn="ctr"/>
                      <a:r>
                        <a:rPr lang="ja-JP" altLang="en-US" sz="700" b="0" i="0" u="none" strike="noStrike">
                          <a:solidFill>
                            <a:srgbClr val="000000"/>
                          </a:solidFill>
                          <a:effectLst/>
                          <a:latin typeface="ＭＳ Ｐゴシック" panose="020B0600070205080204" pitchFamily="50" charset="-128"/>
                          <a:ea typeface="ＭＳ Ｐゴシック" panose="020B0600070205080204" pitchFamily="50" charset="-128"/>
                        </a:rPr>
                        <a:t>茨城県</a:t>
                      </a:r>
                    </a:p>
                  </a:txBody>
                  <a:tcPr marL="9525" marR="9525" marT="9525"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solidFill>
                      <a:srgbClr val="F4F7DD"/>
                    </a:solidFill>
                  </a:tcPr>
                </a:tc>
                <a:tc>
                  <a:txBody>
                    <a:bodyPr/>
                    <a:lstStyle/>
                    <a:p>
                      <a:pPr algn="just" fontAlgn="ctr"/>
                      <a:r>
                        <a:rPr lang="ja-JP" alt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旧優生保護法一時金受付・相談窓口</a:t>
                      </a:r>
                    </a:p>
                  </a:txBody>
                  <a:tcPr marL="36000" marR="36000" marT="0"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solidFill>
                      <a:srgbClr val="F4F7DD"/>
                    </a:solidFill>
                  </a:tcPr>
                </a:tc>
                <a:tc>
                  <a:txBody>
                    <a:bodyPr/>
                    <a:lstStyle/>
                    <a:p>
                      <a:pPr algn="just" fontAlgn="ctr">
                        <a:tabLst>
                          <a:tab pos="1152000" algn="l"/>
                          <a:tab pos="2160000" algn="l"/>
                        </a:tabLst>
                      </a:pPr>
                      <a:r>
                        <a:rPr lang="ja-JP" alt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電話 </a:t>
                      </a:r>
                      <a:r>
                        <a:rPr lang="en-US" altLang="ja-JP" sz="700" b="0" i="0" u="none" strike="noStrike" dirty="0">
                          <a:solidFill>
                            <a:srgbClr val="000000"/>
                          </a:solidFill>
                          <a:effectLst/>
                          <a:latin typeface="ＭＳ Ｐゴシック" panose="020B0600070205080204" pitchFamily="50" charset="-128"/>
                          <a:ea typeface="ＭＳ Ｐゴシック" panose="020B0600070205080204" pitchFamily="50" charset="-128"/>
                        </a:rPr>
                        <a:t>029-301-3270 </a:t>
                      </a:r>
                      <a:r>
                        <a:rPr lang="ja-JP" alt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（専用）</a:t>
                      </a:r>
                      <a:r>
                        <a:rPr lang="en-US" altLang="ja-JP" sz="700" b="0" i="0" u="none" strike="noStrike" dirty="0">
                          <a:solidFill>
                            <a:srgbClr val="000000"/>
                          </a:solidFill>
                          <a:effectLst/>
                          <a:latin typeface="ＭＳ Ｐゴシック" panose="020B0600070205080204" pitchFamily="50" charset="-128"/>
                          <a:ea typeface="ＭＳ Ｐゴシック" panose="020B0600070205080204" pitchFamily="50" charset="-128"/>
                        </a:rPr>
                        <a:t>	</a:t>
                      </a:r>
                      <a:r>
                        <a:rPr 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FAX 029-301-3264</a:t>
                      </a:r>
                      <a:r>
                        <a:rPr lang="ja-JP" alt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　</a:t>
                      </a:r>
                      <a:r>
                        <a:rPr lang="en-US" altLang="ja-JP" sz="700" b="0" i="0" u="none" strike="noStrike" dirty="0">
                          <a:solidFill>
                            <a:srgbClr val="000000"/>
                          </a:solidFill>
                          <a:effectLst/>
                          <a:latin typeface="ＭＳ Ｐゴシック" panose="020B0600070205080204" pitchFamily="50" charset="-128"/>
                          <a:ea typeface="ＭＳ Ｐゴシック" panose="020B0600070205080204" pitchFamily="50" charset="-128"/>
                        </a:rPr>
                        <a:t>	</a:t>
                      </a:r>
                      <a:r>
                        <a:rPr 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shoutai1@pref.ibaraki.lg.jp</a:t>
                      </a:r>
                    </a:p>
                  </a:txBody>
                  <a:tcPr marL="36000" marR="36000" marT="0"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solidFill>
                      <a:srgbClr val="F4F7DD"/>
                    </a:solidFill>
                  </a:tcPr>
                </a:tc>
                <a:extLst>
                  <a:ext uri="{0D108BD9-81ED-4DB2-BD59-A6C34878D82A}">
                    <a16:rowId xmlns:a16="http://schemas.microsoft.com/office/drawing/2014/main" val="10008"/>
                  </a:ext>
                </a:extLst>
              </a:tr>
              <a:tr h="169200">
                <a:tc>
                  <a:txBody>
                    <a:bodyPr/>
                    <a:lstStyle/>
                    <a:p>
                      <a:pPr algn="ctr">
                        <a:lnSpc>
                          <a:spcPts val="800"/>
                        </a:lnSpc>
                      </a:pPr>
                      <a:r>
                        <a:rPr kumimoji="1" lang="en-US" altLang="ja-JP" sz="700" dirty="0"/>
                        <a:t>9</a:t>
                      </a:r>
                      <a:endParaRPr kumimoji="1" lang="ja-JP" altLang="en-US" sz="700" dirty="0">
                        <a:latin typeface="+mn-ea"/>
                        <a:ea typeface="+mn-ea"/>
                      </a:endParaRPr>
                    </a:p>
                  </a:txBody>
                  <a:tcPr marL="36000" marR="36000" marT="0"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tcPr>
                </a:tc>
                <a:tc>
                  <a:txBody>
                    <a:bodyPr/>
                    <a:lstStyle/>
                    <a:p>
                      <a:pPr algn="ctr" fontAlgn="ctr"/>
                      <a:r>
                        <a:rPr lang="ja-JP" altLang="en-US" sz="700" b="0" i="0" u="none" strike="noStrike">
                          <a:solidFill>
                            <a:srgbClr val="000000"/>
                          </a:solidFill>
                          <a:effectLst/>
                          <a:latin typeface="ＭＳ Ｐゴシック" panose="020B0600070205080204" pitchFamily="50" charset="-128"/>
                          <a:ea typeface="ＭＳ Ｐゴシック" panose="020B0600070205080204" pitchFamily="50" charset="-128"/>
                        </a:rPr>
                        <a:t>栃木県</a:t>
                      </a:r>
                    </a:p>
                  </a:txBody>
                  <a:tcPr marL="9525" marR="9525" marT="9525"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tcPr>
                </a:tc>
                <a:tc>
                  <a:txBody>
                    <a:bodyPr/>
                    <a:lstStyle/>
                    <a:p>
                      <a:pPr algn="just" fontAlgn="ctr"/>
                      <a:r>
                        <a:rPr lang="zh-TW" alt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旧優生保護法関係相談窓口</a:t>
                      </a:r>
                    </a:p>
                  </a:txBody>
                  <a:tcPr marL="36000" marR="36000" marT="0"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tcPr>
                </a:tc>
                <a:tc>
                  <a:txBody>
                    <a:bodyPr/>
                    <a:lstStyle/>
                    <a:p>
                      <a:pPr algn="just" fontAlgn="ctr">
                        <a:tabLst>
                          <a:tab pos="1152000" algn="l"/>
                          <a:tab pos="2160000" algn="l"/>
                        </a:tabLst>
                      </a:pPr>
                      <a:r>
                        <a:rPr lang="ja-JP" alt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電話 </a:t>
                      </a:r>
                      <a:r>
                        <a:rPr lang="en-US" altLang="ja-JP" sz="700" b="0" i="0" u="none" strike="noStrike" dirty="0">
                          <a:solidFill>
                            <a:srgbClr val="000000"/>
                          </a:solidFill>
                          <a:effectLst/>
                          <a:latin typeface="ＭＳ Ｐゴシック" panose="020B0600070205080204" pitchFamily="50" charset="-128"/>
                          <a:ea typeface="ＭＳ Ｐゴシック" panose="020B0600070205080204" pitchFamily="50" charset="-128"/>
                        </a:rPr>
                        <a:t>028-623-3064 	</a:t>
                      </a:r>
                      <a:r>
                        <a:rPr 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FAX 028-623-3070</a:t>
                      </a:r>
                      <a:r>
                        <a:rPr lang="ja-JP" alt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　</a:t>
                      </a:r>
                      <a:r>
                        <a:rPr lang="en-US" altLang="ja-JP" sz="700" b="0" i="0" u="none" strike="noStrike" dirty="0">
                          <a:solidFill>
                            <a:srgbClr val="000000"/>
                          </a:solidFill>
                          <a:effectLst/>
                          <a:latin typeface="ＭＳ Ｐゴシック" panose="020B0600070205080204" pitchFamily="50" charset="-128"/>
                          <a:ea typeface="ＭＳ Ｐゴシック" panose="020B0600070205080204" pitchFamily="50" charset="-128"/>
                        </a:rPr>
                        <a:t>	</a:t>
                      </a:r>
                      <a:r>
                        <a:rPr 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boshihoken@pref.tochigi.lg.jp</a:t>
                      </a:r>
                    </a:p>
                  </a:txBody>
                  <a:tcPr marL="36000" marR="36000" marT="0"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tcPr>
                </a:tc>
                <a:extLst>
                  <a:ext uri="{0D108BD9-81ED-4DB2-BD59-A6C34878D82A}">
                    <a16:rowId xmlns:a16="http://schemas.microsoft.com/office/drawing/2014/main" val="10009"/>
                  </a:ext>
                </a:extLst>
              </a:tr>
              <a:tr h="169200">
                <a:tc>
                  <a:txBody>
                    <a:bodyPr/>
                    <a:lstStyle/>
                    <a:p>
                      <a:pPr algn="ctr">
                        <a:lnSpc>
                          <a:spcPts val="800"/>
                        </a:lnSpc>
                      </a:pPr>
                      <a:r>
                        <a:rPr kumimoji="1" lang="en-US" altLang="ja-JP" sz="700" dirty="0"/>
                        <a:t>10</a:t>
                      </a:r>
                      <a:endParaRPr kumimoji="1" lang="ja-JP" altLang="en-US" sz="700" dirty="0">
                        <a:latin typeface="+mn-ea"/>
                        <a:ea typeface="+mn-ea"/>
                      </a:endParaRPr>
                    </a:p>
                  </a:txBody>
                  <a:tcPr marL="36000" marR="36000" marT="0"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solidFill>
                      <a:srgbClr val="F4F7DD"/>
                    </a:solidFill>
                  </a:tcPr>
                </a:tc>
                <a:tc>
                  <a:txBody>
                    <a:bodyPr/>
                    <a:lstStyle/>
                    <a:p>
                      <a:pPr algn="ctr" fontAlgn="ctr"/>
                      <a:r>
                        <a:rPr lang="ja-JP" altLang="en-US" sz="700" b="0" i="0" u="none" strike="noStrike">
                          <a:solidFill>
                            <a:srgbClr val="000000"/>
                          </a:solidFill>
                          <a:effectLst/>
                          <a:latin typeface="ＭＳ Ｐゴシック" panose="020B0600070205080204" pitchFamily="50" charset="-128"/>
                          <a:ea typeface="ＭＳ Ｐゴシック" panose="020B0600070205080204" pitchFamily="50" charset="-128"/>
                        </a:rPr>
                        <a:t>群馬県</a:t>
                      </a:r>
                    </a:p>
                  </a:txBody>
                  <a:tcPr marL="9525" marR="9525" marT="9525"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solidFill>
                      <a:srgbClr val="F4F7DD"/>
                    </a:solidFill>
                  </a:tcPr>
                </a:tc>
                <a:tc>
                  <a:txBody>
                    <a:bodyPr/>
                    <a:lstStyle/>
                    <a:p>
                      <a:pPr algn="just" fontAlgn="ctr"/>
                      <a:r>
                        <a:rPr lang="ja-JP" alt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旧優生保護法一時金受付・相談窓口</a:t>
                      </a:r>
                    </a:p>
                  </a:txBody>
                  <a:tcPr marL="36000" marR="36000" marT="0"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solidFill>
                      <a:srgbClr val="F4F7DD"/>
                    </a:solidFill>
                  </a:tcPr>
                </a:tc>
                <a:tc>
                  <a:txBody>
                    <a:bodyPr/>
                    <a:lstStyle/>
                    <a:p>
                      <a:pPr algn="just" fontAlgn="ctr">
                        <a:tabLst>
                          <a:tab pos="1152000" algn="l"/>
                          <a:tab pos="2160000" algn="l"/>
                        </a:tabLst>
                      </a:pPr>
                      <a:r>
                        <a:rPr lang="ja-JP" alt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電話 </a:t>
                      </a:r>
                      <a:r>
                        <a:rPr lang="en-US" altLang="ja-JP" sz="700" b="0" i="0" u="none" strike="noStrike" dirty="0">
                          <a:solidFill>
                            <a:srgbClr val="000000"/>
                          </a:solidFill>
                          <a:effectLst/>
                          <a:latin typeface="ＭＳ Ｐゴシック" panose="020B0600070205080204" pitchFamily="50" charset="-128"/>
                          <a:ea typeface="ＭＳ Ｐゴシック" panose="020B0600070205080204" pitchFamily="50" charset="-128"/>
                        </a:rPr>
                        <a:t>027-226-2606 	</a:t>
                      </a:r>
                      <a:r>
                        <a:rPr 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FAX 027-223-6526</a:t>
                      </a:r>
                      <a:r>
                        <a:rPr lang="ja-JP" alt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　</a:t>
                      </a:r>
                      <a:r>
                        <a:rPr lang="en-US" altLang="ja-JP" sz="700" b="0" i="0" u="none" strike="noStrike" dirty="0">
                          <a:solidFill>
                            <a:srgbClr val="000000"/>
                          </a:solidFill>
                          <a:effectLst/>
                          <a:latin typeface="ＭＳ Ｐゴシック" panose="020B0600070205080204" pitchFamily="50" charset="-128"/>
                          <a:ea typeface="ＭＳ Ｐゴシック" panose="020B0600070205080204" pitchFamily="50" charset="-128"/>
                        </a:rPr>
                        <a:t>	</a:t>
                      </a:r>
                      <a:r>
                        <a:rPr 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jidosei@pref.gunma.lg.jp</a:t>
                      </a:r>
                    </a:p>
                  </a:txBody>
                  <a:tcPr marL="36000" marR="36000" marT="0"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solidFill>
                      <a:srgbClr val="F4F7DD"/>
                    </a:solidFill>
                  </a:tcPr>
                </a:tc>
                <a:extLst>
                  <a:ext uri="{0D108BD9-81ED-4DB2-BD59-A6C34878D82A}">
                    <a16:rowId xmlns:a16="http://schemas.microsoft.com/office/drawing/2014/main" val="10010"/>
                  </a:ext>
                </a:extLst>
              </a:tr>
              <a:tr h="169200">
                <a:tc>
                  <a:txBody>
                    <a:bodyPr/>
                    <a:lstStyle/>
                    <a:p>
                      <a:pPr algn="ctr">
                        <a:lnSpc>
                          <a:spcPts val="800"/>
                        </a:lnSpc>
                      </a:pPr>
                      <a:r>
                        <a:rPr kumimoji="1" lang="en-US" altLang="ja-JP" sz="700" dirty="0"/>
                        <a:t>11</a:t>
                      </a:r>
                      <a:endParaRPr kumimoji="1" lang="ja-JP" altLang="en-US" sz="700" dirty="0">
                        <a:latin typeface="+mn-ea"/>
                        <a:ea typeface="+mn-ea"/>
                      </a:endParaRPr>
                    </a:p>
                  </a:txBody>
                  <a:tcPr marL="36000" marR="36000" marT="0"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tcPr>
                </a:tc>
                <a:tc>
                  <a:txBody>
                    <a:bodyPr/>
                    <a:lstStyle/>
                    <a:p>
                      <a:pPr algn="ctr" fontAlgn="ctr"/>
                      <a:r>
                        <a:rPr lang="ja-JP" altLang="en-US" sz="700" b="0" i="0" u="none" strike="noStrike">
                          <a:solidFill>
                            <a:srgbClr val="000000"/>
                          </a:solidFill>
                          <a:effectLst/>
                          <a:latin typeface="ＭＳ Ｐゴシック" panose="020B0600070205080204" pitchFamily="50" charset="-128"/>
                          <a:ea typeface="ＭＳ Ｐゴシック" panose="020B0600070205080204" pitchFamily="50" charset="-128"/>
                        </a:rPr>
                        <a:t>埼玉県</a:t>
                      </a:r>
                    </a:p>
                  </a:txBody>
                  <a:tcPr marL="9525" marR="9525" marT="9525"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tcPr>
                </a:tc>
                <a:tc>
                  <a:txBody>
                    <a:bodyPr/>
                    <a:lstStyle/>
                    <a:p>
                      <a:pPr algn="just" fontAlgn="ctr"/>
                      <a:r>
                        <a:rPr lang="ja-JP" alt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旧優生保護法一時金受付・相談窓口</a:t>
                      </a:r>
                    </a:p>
                  </a:txBody>
                  <a:tcPr marL="36000" marR="36000" marT="0"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tcPr>
                </a:tc>
                <a:tc>
                  <a:txBody>
                    <a:bodyPr/>
                    <a:lstStyle/>
                    <a:p>
                      <a:pPr algn="just" fontAlgn="ctr">
                        <a:tabLst>
                          <a:tab pos="1152000" algn="l"/>
                          <a:tab pos="2160000" algn="l"/>
                        </a:tabLst>
                      </a:pPr>
                      <a:r>
                        <a:rPr lang="ja-JP" alt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電話 </a:t>
                      </a:r>
                      <a:r>
                        <a:rPr lang="en-US" altLang="ja-JP" sz="700" b="0" i="0" u="none" strike="noStrike" dirty="0">
                          <a:solidFill>
                            <a:srgbClr val="000000"/>
                          </a:solidFill>
                          <a:effectLst/>
                          <a:latin typeface="ＭＳ Ｐゴシック" panose="020B0600070205080204" pitchFamily="50" charset="-128"/>
                          <a:ea typeface="ＭＳ Ｐゴシック" panose="020B0600070205080204" pitchFamily="50" charset="-128"/>
                        </a:rPr>
                        <a:t>048-831-2777 </a:t>
                      </a:r>
                      <a:r>
                        <a:rPr lang="ja-JP" alt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（専用）</a:t>
                      </a:r>
                      <a:r>
                        <a:rPr lang="en-US" altLang="ja-JP" sz="700" b="0" i="0" u="none" strike="noStrike" dirty="0">
                          <a:solidFill>
                            <a:srgbClr val="000000"/>
                          </a:solidFill>
                          <a:effectLst/>
                          <a:latin typeface="ＭＳ Ｐゴシック" panose="020B0600070205080204" pitchFamily="50" charset="-128"/>
                          <a:ea typeface="ＭＳ Ｐゴシック" panose="020B0600070205080204" pitchFamily="50" charset="-128"/>
                        </a:rPr>
                        <a:t>	</a:t>
                      </a:r>
                      <a:r>
                        <a:rPr 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FAX 048-830-4804 	a3570-12@pref.saitama.lg.jp</a:t>
                      </a:r>
                    </a:p>
                  </a:txBody>
                  <a:tcPr marL="36000" marR="36000" marT="0"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tcPr>
                </a:tc>
                <a:extLst>
                  <a:ext uri="{0D108BD9-81ED-4DB2-BD59-A6C34878D82A}">
                    <a16:rowId xmlns:a16="http://schemas.microsoft.com/office/drawing/2014/main" val="10011"/>
                  </a:ext>
                </a:extLst>
              </a:tr>
              <a:tr h="169200">
                <a:tc>
                  <a:txBody>
                    <a:bodyPr/>
                    <a:lstStyle/>
                    <a:p>
                      <a:pPr algn="ctr">
                        <a:lnSpc>
                          <a:spcPts val="800"/>
                        </a:lnSpc>
                      </a:pPr>
                      <a:r>
                        <a:rPr kumimoji="1" lang="en-US" altLang="ja-JP" sz="700" dirty="0"/>
                        <a:t>12</a:t>
                      </a:r>
                      <a:endParaRPr kumimoji="1" lang="ja-JP" altLang="en-US" sz="700" dirty="0">
                        <a:latin typeface="+mn-ea"/>
                        <a:ea typeface="+mn-ea"/>
                      </a:endParaRPr>
                    </a:p>
                  </a:txBody>
                  <a:tcPr marL="36000" marR="36000" marT="0"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solidFill>
                      <a:srgbClr val="F4F7DD"/>
                    </a:solidFill>
                  </a:tcPr>
                </a:tc>
                <a:tc>
                  <a:txBody>
                    <a:bodyPr/>
                    <a:lstStyle/>
                    <a:p>
                      <a:pPr algn="ctr" fontAlgn="ctr"/>
                      <a:r>
                        <a:rPr lang="ja-JP" altLang="en-US" sz="700" b="0" i="0" u="none" strike="noStrike">
                          <a:solidFill>
                            <a:srgbClr val="000000"/>
                          </a:solidFill>
                          <a:effectLst/>
                          <a:latin typeface="ＭＳ Ｐゴシック" panose="020B0600070205080204" pitchFamily="50" charset="-128"/>
                          <a:ea typeface="ＭＳ Ｐゴシック" panose="020B0600070205080204" pitchFamily="50" charset="-128"/>
                        </a:rPr>
                        <a:t>千葉県</a:t>
                      </a:r>
                    </a:p>
                  </a:txBody>
                  <a:tcPr marL="9525" marR="9525" marT="9525"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solidFill>
                      <a:srgbClr val="F4F7DD"/>
                    </a:solidFill>
                  </a:tcPr>
                </a:tc>
                <a:tc>
                  <a:txBody>
                    <a:bodyPr/>
                    <a:lstStyle/>
                    <a:p>
                      <a:pPr algn="just" fontAlgn="ctr"/>
                      <a:r>
                        <a:rPr lang="ja-JP" alt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旧優生保護法一時金受付・相談窓口　　　　　　　　　　　　　　　　　</a:t>
                      </a:r>
                    </a:p>
                  </a:txBody>
                  <a:tcPr marL="36000" marR="36000" marT="0"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solidFill>
                      <a:srgbClr val="F4F7DD"/>
                    </a:solidFill>
                  </a:tcPr>
                </a:tc>
                <a:tc>
                  <a:txBody>
                    <a:bodyPr/>
                    <a:lstStyle/>
                    <a:p>
                      <a:pPr algn="dist" fontAlgn="ctr">
                        <a:tabLst>
                          <a:tab pos="1152000" algn="l"/>
                          <a:tab pos="2160000" algn="l"/>
                        </a:tabLst>
                      </a:pPr>
                      <a:r>
                        <a:rPr lang="ja-JP" altLang="en-US" sz="500" b="0" i="0" u="none" strike="noStrike" spc="0" baseline="0" dirty="0">
                          <a:solidFill>
                            <a:srgbClr val="000000"/>
                          </a:solidFill>
                          <a:effectLst/>
                          <a:latin typeface="+mn-ea"/>
                          <a:ea typeface="+mn-ea"/>
                        </a:rPr>
                        <a:t>電話 </a:t>
                      </a:r>
                      <a:r>
                        <a:rPr lang="en-US" altLang="ja-JP" sz="500" b="0" i="0" u="none" strike="noStrike" spc="0" baseline="0" dirty="0">
                          <a:solidFill>
                            <a:srgbClr val="000000"/>
                          </a:solidFill>
                          <a:effectLst/>
                          <a:latin typeface="+mn-ea"/>
                          <a:ea typeface="+mn-ea"/>
                        </a:rPr>
                        <a:t>043-223-2332</a:t>
                      </a:r>
                      <a:r>
                        <a:rPr lang="ja-JP" altLang="en-US" sz="500" b="0" i="0" u="none" strike="noStrike" spc="0" baseline="0" dirty="0">
                          <a:solidFill>
                            <a:srgbClr val="000000"/>
                          </a:solidFill>
                          <a:effectLst/>
                          <a:latin typeface="+mn-ea"/>
                          <a:ea typeface="+mn-ea"/>
                        </a:rPr>
                        <a:t>（児童家庭課）のほか県内各健康福祉センター　</a:t>
                      </a:r>
                      <a:r>
                        <a:rPr lang="en-US" sz="500" b="0" i="0" u="none" strike="noStrike" spc="0" baseline="0" dirty="0">
                          <a:solidFill>
                            <a:srgbClr val="000000"/>
                          </a:solidFill>
                          <a:effectLst/>
                          <a:latin typeface="+mn-ea"/>
                          <a:ea typeface="+mn-ea"/>
                        </a:rPr>
                        <a:t>FAX 043-224-4085    https://www.pref.chiba.lg.jp/jika/boshi/yuseihogo/toiawase.html</a:t>
                      </a:r>
                    </a:p>
                  </a:txBody>
                  <a:tcPr marL="36000" marR="36000" marT="0"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solidFill>
                      <a:srgbClr val="F4F7DD"/>
                    </a:solidFill>
                  </a:tcPr>
                </a:tc>
                <a:extLst>
                  <a:ext uri="{0D108BD9-81ED-4DB2-BD59-A6C34878D82A}">
                    <a16:rowId xmlns:a16="http://schemas.microsoft.com/office/drawing/2014/main" val="10012"/>
                  </a:ext>
                </a:extLst>
              </a:tr>
              <a:tr h="169200">
                <a:tc>
                  <a:txBody>
                    <a:bodyPr/>
                    <a:lstStyle/>
                    <a:p>
                      <a:pPr algn="ctr">
                        <a:lnSpc>
                          <a:spcPts val="800"/>
                        </a:lnSpc>
                      </a:pPr>
                      <a:r>
                        <a:rPr kumimoji="1" lang="en-US" altLang="ja-JP" sz="700" dirty="0"/>
                        <a:t>13</a:t>
                      </a:r>
                      <a:endParaRPr kumimoji="1" lang="ja-JP" altLang="en-US" sz="700" dirty="0">
                        <a:latin typeface="+mn-ea"/>
                        <a:ea typeface="+mn-ea"/>
                      </a:endParaRPr>
                    </a:p>
                  </a:txBody>
                  <a:tcPr marL="36000" marR="36000" marT="0"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tcPr>
                </a:tc>
                <a:tc>
                  <a:txBody>
                    <a:bodyPr/>
                    <a:lstStyle/>
                    <a:p>
                      <a:pPr algn="ctr" fontAlgn="ctr"/>
                      <a:r>
                        <a:rPr lang="ja-JP" altLang="en-US" sz="700" b="0" i="0" u="none" strike="noStrike">
                          <a:solidFill>
                            <a:srgbClr val="000000"/>
                          </a:solidFill>
                          <a:effectLst/>
                          <a:latin typeface="ＭＳ Ｐゴシック" panose="020B0600070205080204" pitchFamily="50" charset="-128"/>
                          <a:ea typeface="ＭＳ Ｐゴシック" panose="020B0600070205080204" pitchFamily="50" charset="-128"/>
                        </a:rPr>
                        <a:t>東京都</a:t>
                      </a:r>
                    </a:p>
                  </a:txBody>
                  <a:tcPr marL="9525" marR="9525" marT="9525"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tcPr>
                </a:tc>
                <a:tc>
                  <a:txBody>
                    <a:bodyPr/>
                    <a:lstStyle/>
                    <a:p>
                      <a:pPr algn="just" fontAlgn="ctr"/>
                      <a:r>
                        <a:rPr lang="ja-JP" alt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旧優生保護法一時金受付・相談窓口</a:t>
                      </a:r>
                    </a:p>
                  </a:txBody>
                  <a:tcPr marL="36000" marR="36000" marT="0"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tcPr>
                </a:tc>
                <a:tc>
                  <a:txBody>
                    <a:bodyPr/>
                    <a:lstStyle/>
                    <a:p>
                      <a:pPr algn="just" fontAlgn="ctr">
                        <a:tabLst>
                          <a:tab pos="1152000" algn="l"/>
                          <a:tab pos="2160000" algn="l"/>
                        </a:tabLst>
                      </a:pPr>
                      <a:r>
                        <a:rPr lang="ja-JP" alt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電話 </a:t>
                      </a:r>
                      <a:r>
                        <a:rPr lang="en-US" altLang="ja-JP" sz="700" b="0" i="0" u="none" strike="noStrike" dirty="0">
                          <a:solidFill>
                            <a:srgbClr val="000000"/>
                          </a:solidFill>
                          <a:effectLst/>
                          <a:latin typeface="ＭＳ Ｐゴシック" panose="020B0600070205080204" pitchFamily="50" charset="-128"/>
                          <a:ea typeface="ＭＳ Ｐゴシック" panose="020B0600070205080204" pitchFamily="50" charset="-128"/>
                        </a:rPr>
                        <a:t>03-5320-4206 </a:t>
                      </a:r>
                      <a:r>
                        <a:rPr lang="ja-JP" alt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（専用） </a:t>
                      </a:r>
                      <a:r>
                        <a:rPr lang="en-US" altLang="ja-JP" sz="700" b="0" i="0" u="none" strike="noStrike" dirty="0">
                          <a:solidFill>
                            <a:srgbClr val="000000"/>
                          </a:solidFill>
                          <a:effectLst/>
                          <a:latin typeface="ＭＳ Ｐゴシック" panose="020B0600070205080204" pitchFamily="50" charset="-128"/>
                          <a:ea typeface="ＭＳ Ｐゴシック" panose="020B0600070205080204" pitchFamily="50" charset="-128"/>
                        </a:rPr>
                        <a:t>	</a:t>
                      </a:r>
                      <a:r>
                        <a:rPr 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FAX 03-5388-1401 	S0415201@section.metro.tokyo.jp</a:t>
                      </a:r>
                    </a:p>
                  </a:txBody>
                  <a:tcPr marL="36000" marR="36000" marT="0"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tcPr>
                </a:tc>
                <a:extLst>
                  <a:ext uri="{0D108BD9-81ED-4DB2-BD59-A6C34878D82A}">
                    <a16:rowId xmlns:a16="http://schemas.microsoft.com/office/drawing/2014/main" val="10013"/>
                  </a:ext>
                </a:extLst>
              </a:tr>
              <a:tr h="169200">
                <a:tc>
                  <a:txBody>
                    <a:bodyPr/>
                    <a:lstStyle/>
                    <a:p>
                      <a:pPr algn="ctr">
                        <a:lnSpc>
                          <a:spcPts val="800"/>
                        </a:lnSpc>
                      </a:pPr>
                      <a:r>
                        <a:rPr kumimoji="1" lang="en-US" altLang="ja-JP" sz="700" dirty="0"/>
                        <a:t>14</a:t>
                      </a:r>
                      <a:endParaRPr kumimoji="1" lang="ja-JP" altLang="en-US" sz="700" dirty="0">
                        <a:latin typeface="+mn-ea"/>
                        <a:ea typeface="+mn-ea"/>
                      </a:endParaRPr>
                    </a:p>
                  </a:txBody>
                  <a:tcPr marL="36000" marR="36000" marT="0"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solidFill>
                      <a:srgbClr val="F4F7DD"/>
                    </a:solidFill>
                  </a:tcPr>
                </a:tc>
                <a:tc>
                  <a:txBody>
                    <a:bodyPr/>
                    <a:lstStyle/>
                    <a:p>
                      <a:pPr algn="ctr" fontAlgn="ctr"/>
                      <a:r>
                        <a:rPr lang="ja-JP" altLang="en-US" sz="700" b="0" i="0" u="none" strike="noStrike">
                          <a:solidFill>
                            <a:srgbClr val="000000"/>
                          </a:solidFill>
                          <a:effectLst/>
                          <a:latin typeface="ＭＳ Ｐゴシック" panose="020B0600070205080204" pitchFamily="50" charset="-128"/>
                          <a:ea typeface="ＭＳ Ｐゴシック" panose="020B0600070205080204" pitchFamily="50" charset="-128"/>
                        </a:rPr>
                        <a:t>神奈川県</a:t>
                      </a:r>
                    </a:p>
                  </a:txBody>
                  <a:tcPr marL="9525" marR="9525" marT="9525"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solidFill>
                      <a:srgbClr val="F4F7DD"/>
                    </a:solidFill>
                  </a:tcPr>
                </a:tc>
                <a:tc>
                  <a:txBody>
                    <a:bodyPr/>
                    <a:lstStyle/>
                    <a:p>
                      <a:pPr algn="dist" fontAlgn="ctr"/>
                      <a:r>
                        <a:rPr lang="ja-JP" altLang="en-US" sz="700" b="0" i="0" u="none" strike="noStrike" spc="-100" baseline="0" dirty="0">
                          <a:solidFill>
                            <a:srgbClr val="000000"/>
                          </a:solidFill>
                          <a:effectLst/>
                          <a:latin typeface="ＭＳ Ｐゴシック" panose="020B0600070205080204" pitchFamily="50" charset="-128"/>
                          <a:ea typeface="ＭＳ Ｐゴシック" panose="020B0600070205080204" pitchFamily="50" charset="-128"/>
                        </a:rPr>
                        <a:t>旧優生保護法に関する一時金支給受付・相談窓口</a:t>
                      </a:r>
                    </a:p>
                  </a:txBody>
                  <a:tcPr marL="36000" marR="36000" marT="0"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solidFill>
                      <a:srgbClr val="F4F7DD"/>
                    </a:solidFill>
                  </a:tcPr>
                </a:tc>
                <a:tc>
                  <a:txBody>
                    <a:bodyPr/>
                    <a:lstStyle/>
                    <a:p>
                      <a:pPr algn="dist" fontAlgn="ctr">
                        <a:tabLst>
                          <a:tab pos="1152000" algn="l"/>
                          <a:tab pos="2160000" algn="l"/>
                        </a:tabLst>
                      </a:pPr>
                      <a:r>
                        <a:rPr kumimoji="1" lang="ja-JP" altLang="en-US" sz="450" b="0" i="0" u="none" strike="noStrike" kern="1200" spc="-50" baseline="0" dirty="0">
                          <a:solidFill>
                            <a:srgbClr val="000000"/>
                          </a:solidFill>
                          <a:effectLst/>
                          <a:latin typeface="+mn-ea"/>
                          <a:ea typeface="+mn-ea"/>
                          <a:cs typeface="+mn-cs"/>
                        </a:rPr>
                        <a:t>電話 </a:t>
                      </a:r>
                      <a:r>
                        <a:rPr kumimoji="1" lang="en-US" altLang="ja-JP" sz="450" b="0" i="0" u="none" strike="noStrike" kern="1200" spc="-50" baseline="0" dirty="0">
                          <a:solidFill>
                            <a:srgbClr val="000000"/>
                          </a:solidFill>
                          <a:effectLst/>
                          <a:latin typeface="+mn-ea"/>
                          <a:ea typeface="+mn-ea"/>
                          <a:cs typeface="+mn-cs"/>
                        </a:rPr>
                        <a:t>045-663-1250</a:t>
                      </a:r>
                      <a:r>
                        <a:rPr kumimoji="1" lang="ja-JP" altLang="en-US" sz="450" b="0" i="0" u="none" strike="noStrike" kern="1200" spc="-50" baseline="0" dirty="0">
                          <a:solidFill>
                            <a:srgbClr val="000000"/>
                          </a:solidFill>
                          <a:effectLst/>
                          <a:latin typeface="+mn-ea"/>
                          <a:ea typeface="+mn-ea"/>
                          <a:cs typeface="+mn-cs"/>
                        </a:rPr>
                        <a:t>（専用）、</a:t>
                      </a:r>
                      <a:r>
                        <a:rPr kumimoji="1" lang="en-US" altLang="ja-JP" sz="450" b="0" i="0" u="none" strike="noStrike" kern="1200" spc="-50" baseline="0" dirty="0">
                          <a:solidFill>
                            <a:srgbClr val="000000"/>
                          </a:solidFill>
                          <a:effectLst/>
                          <a:latin typeface="+mn-ea"/>
                          <a:ea typeface="+mn-ea"/>
                          <a:cs typeface="+mn-cs"/>
                        </a:rPr>
                        <a:t>045-210-4727</a:t>
                      </a:r>
                      <a:r>
                        <a:rPr kumimoji="1" lang="ja-JP" altLang="en-US" sz="450" b="0" i="0" u="none" strike="noStrike" kern="1200" spc="-50" baseline="0" dirty="0">
                          <a:solidFill>
                            <a:srgbClr val="000000"/>
                          </a:solidFill>
                          <a:effectLst/>
                          <a:latin typeface="+mn-ea"/>
                          <a:ea typeface="+mn-ea"/>
                          <a:cs typeface="+mn-cs"/>
                        </a:rPr>
                        <a:t>　</a:t>
                      </a:r>
                      <a:r>
                        <a:rPr kumimoji="1" lang="en-US" altLang="ja-JP" sz="450" b="0" i="0" u="none" strike="noStrike" kern="1200" spc="-50" baseline="0" dirty="0">
                          <a:solidFill>
                            <a:srgbClr val="000000"/>
                          </a:solidFill>
                          <a:effectLst/>
                          <a:latin typeface="+mn-ea"/>
                          <a:ea typeface="+mn-ea"/>
                          <a:cs typeface="+mn-cs"/>
                        </a:rPr>
                        <a:t> </a:t>
                      </a:r>
                      <a:r>
                        <a:rPr kumimoji="1" lang="en-US" sz="450" b="0" i="0" u="none" strike="noStrike" kern="1200" spc="-50" baseline="0" dirty="0">
                          <a:solidFill>
                            <a:srgbClr val="000000"/>
                          </a:solidFill>
                          <a:effectLst/>
                          <a:latin typeface="+mn-ea"/>
                          <a:ea typeface="+mn-ea"/>
                          <a:cs typeface="+mn-cs"/>
                        </a:rPr>
                        <a:t>FAX </a:t>
                      </a:r>
                      <a:r>
                        <a:rPr lang="en-US" sz="450" b="0" i="0" u="none" strike="noStrike" spc="-50" baseline="0" dirty="0">
                          <a:solidFill>
                            <a:srgbClr val="000000"/>
                          </a:solidFill>
                          <a:effectLst/>
                          <a:latin typeface="+mn-ea"/>
                          <a:ea typeface="+mn-ea"/>
                        </a:rPr>
                        <a:t>045</a:t>
                      </a:r>
                      <a:r>
                        <a:rPr kumimoji="1" lang="en-US" sz="450" b="0" i="0" u="none" strike="noStrike" kern="1200" spc="-50" baseline="0" dirty="0">
                          <a:solidFill>
                            <a:srgbClr val="000000"/>
                          </a:solidFill>
                          <a:effectLst/>
                          <a:latin typeface="+mn-ea"/>
                          <a:ea typeface="+mn-ea"/>
                          <a:cs typeface="+mn-cs"/>
                        </a:rPr>
                        <a:t>-210-8</a:t>
                      </a:r>
                      <a:r>
                        <a:rPr lang="en-US" sz="450" b="0" i="0" u="none" strike="noStrike" spc="-50" baseline="0" dirty="0">
                          <a:solidFill>
                            <a:srgbClr val="000000"/>
                          </a:solidFill>
                          <a:effectLst/>
                          <a:latin typeface="+mn-ea"/>
                          <a:ea typeface="+mn-ea"/>
                        </a:rPr>
                        <a:t>860</a:t>
                      </a:r>
                      <a:r>
                        <a:rPr lang="ja-JP" altLang="en-US" sz="450" b="0" i="0" u="none" strike="noStrike" spc="-50" baseline="0" dirty="0">
                          <a:solidFill>
                            <a:srgbClr val="000000"/>
                          </a:solidFill>
                          <a:effectLst/>
                          <a:latin typeface="+mn-ea"/>
                          <a:ea typeface="+mn-ea"/>
                        </a:rPr>
                        <a:t>　 </a:t>
                      </a:r>
                      <a:r>
                        <a:rPr lang="en-US" sz="450" b="0" i="0" u="none" strike="noStrike" spc="-50" baseline="0" dirty="0">
                          <a:solidFill>
                            <a:srgbClr val="000000"/>
                          </a:solidFill>
                          <a:effectLst/>
                          <a:latin typeface="+mn-ea"/>
                          <a:ea typeface="+mn-ea"/>
                        </a:rPr>
                        <a:t> https://dshinsei.e-kanagawa.lg.jp/140007-u/offer/userLoginDispNon.action?tempSeq=5953&amp;accessFrom=</a:t>
                      </a:r>
                    </a:p>
                  </a:txBody>
                  <a:tcPr marL="36000" marR="36000" marT="0"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solidFill>
                      <a:srgbClr val="F4F7DD"/>
                    </a:solidFill>
                  </a:tcPr>
                </a:tc>
                <a:extLst>
                  <a:ext uri="{0D108BD9-81ED-4DB2-BD59-A6C34878D82A}">
                    <a16:rowId xmlns:a16="http://schemas.microsoft.com/office/drawing/2014/main" val="10014"/>
                  </a:ext>
                </a:extLst>
              </a:tr>
              <a:tr h="169200">
                <a:tc>
                  <a:txBody>
                    <a:bodyPr/>
                    <a:lstStyle/>
                    <a:p>
                      <a:pPr algn="ctr">
                        <a:lnSpc>
                          <a:spcPts val="800"/>
                        </a:lnSpc>
                      </a:pPr>
                      <a:r>
                        <a:rPr kumimoji="1" lang="en-US" altLang="ja-JP" sz="700" dirty="0"/>
                        <a:t>15</a:t>
                      </a:r>
                      <a:endParaRPr kumimoji="1" lang="ja-JP" altLang="en-US" sz="700" dirty="0">
                        <a:latin typeface="+mn-ea"/>
                        <a:ea typeface="+mn-ea"/>
                      </a:endParaRPr>
                    </a:p>
                  </a:txBody>
                  <a:tcPr marL="36000" marR="36000" marT="0"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tcPr>
                </a:tc>
                <a:tc>
                  <a:txBody>
                    <a:bodyPr/>
                    <a:lstStyle/>
                    <a:p>
                      <a:pPr algn="ctr" fontAlgn="ctr"/>
                      <a:r>
                        <a:rPr lang="ja-JP" altLang="en-US" sz="700" b="0" i="0" u="none" strike="noStrike">
                          <a:solidFill>
                            <a:srgbClr val="000000"/>
                          </a:solidFill>
                          <a:effectLst/>
                          <a:latin typeface="ＭＳ Ｐゴシック" panose="020B0600070205080204" pitchFamily="50" charset="-128"/>
                          <a:ea typeface="ＭＳ Ｐゴシック" panose="020B0600070205080204" pitchFamily="50" charset="-128"/>
                        </a:rPr>
                        <a:t>新潟県</a:t>
                      </a:r>
                    </a:p>
                  </a:txBody>
                  <a:tcPr marL="9525" marR="9525" marT="9525"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tcPr>
                </a:tc>
                <a:tc>
                  <a:txBody>
                    <a:bodyPr/>
                    <a:lstStyle/>
                    <a:p>
                      <a:pPr algn="just" fontAlgn="ctr"/>
                      <a:r>
                        <a:rPr lang="ja-JP" alt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旧優生保護法一時金受付・相談窓口</a:t>
                      </a:r>
                    </a:p>
                  </a:txBody>
                  <a:tcPr marL="36000" marR="36000" marT="0"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tcPr>
                </a:tc>
                <a:tc>
                  <a:txBody>
                    <a:bodyPr/>
                    <a:lstStyle/>
                    <a:p>
                      <a:pPr algn="just" fontAlgn="ctr">
                        <a:tabLst>
                          <a:tab pos="1152000" algn="l"/>
                          <a:tab pos="2160000" algn="l"/>
                        </a:tabLst>
                      </a:pPr>
                      <a:r>
                        <a:rPr lang="ja-JP" alt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電話 </a:t>
                      </a:r>
                      <a:r>
                        <a:rPr lang="en-US" altLang="ja-JP" sz="700" b="0" i="0" u="none" strike="noStrike" dirty="0">
                          <a:solidFill>
                            <a:srgbClr val="000000"/>
                          </a:solidFill>
                          <a:effectLst/>
                          <a:latin typeface="ＭＳ Ｐゴシック" panose="020B0600070205080204" pitchFamily="50" charset="-128"/>
                          <a:ea typeface="ＭＳ Ｐゴシック" panose="020B0600070205080204" pitchFamily="50" charset="-128"/>
                        </a:rPr>
                        <a:t>025-280-5197 	</a:t>
                      </a:r>
                      <a:r>
                        <a:rPr 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FAX 025-285-8757 	ngt040240@pref.niigata.lg.jp</a:t>
                      </a:r>
                    </a:p>
                  </a:txBody>
                  <a:tcPr marL="36000" marR="36000" marT="0"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tcPr>
                </a:tc>
                <a:extLst>
                  <a:ext uri="{0D108BD9-81ED-4DB2-BD59-A6C34878D82A}">
                    <a16:rowId xmlns:a16="http://schemas.microsoft.com/office/drawing/2014/main" val="10015"/>
                  </a:ext>
                </a:extLst>
              </a:tr>
              <a:tr h="169200">
                <a:tc>
                  <a:txBody>
                    <a:bodyPr/>
                    <a:lstStyle/>
                    <a:p>
                      <a:pPr algn="ctr">
                        <a:lnSpc>
                          <a:spcPts val="800"/>
                        </a:lnSpc>
                      </a:pPr>
                      <a:r>
                        <a:rPr kumimoji="1" lang="en-US" altLang="ja-JP" sz="700" dirty="0"/>
                        <a:t>16</a:t>
                      </a:r>
                      <a:endParaRPr kumimoji="1" lang="ja-JP" altLang="en-US" sz="700" dirty="0">
                        <a:latin typeface="+mn-ea"/>
                        <a:ea typeface="+mn-ea"/>
                      </a:endParaRPr>
                    </a:p>
                  </a:txBody>
                  <a:tcPr marL="36000" marR="36000" marT="0"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solidFill>
                      <a:srgbClr val="F4F7DD"/>
                    </a:solidFill>
                  </a:tcPr>
                </a:tc>
                <a:tc>
                  <a:txBody>
                    <a:bodyPr/>
                    <a:lstStyle/>
                    <a:p>
                      <a:pPr algn="ctr" fontAlgn="ctr"/>
                      <a:r>
                        <a:rPr lang="ja-JP" altLang="en-US" sz="700" b="0" i="0" u="none" strike="noStrike">
                          <a:solidFill>
                            <a:srgbClr val="000000"/>
                          </a:solidFill>
                          <a:effectLst/>
                          <a:latin typeface="ＭＳ Ｐゴシック" panose="020B0600070205080204" pitchFamily="50" charset="-128"/>
                          <a:ea typeface="ＭＳ Ｐゴシック" panose="020B0600070205080204" pitchFamily="50" charset="-128"/>
                        </a:rPr>
                        <a:t>富山県</a:t>
                      </a:r>
                    </a:p>
                  </a:txBody>
                  <a:tcPr marL="9525" marR="9525" marT="9525"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solidFill>
                      <a:srgbClr val="F4F7DD"/>
                    </a:solidFill>
                  </a:tcPr>
                </a:tc>
                <a:tc>
                  <a:txBody>
                    <a:bodyPr/>
                    <a:lstStyle/>
                    <a:p>
                      <a:pPr algn="just" fontAlgn="ctr"/>
                      <a:r>
                        <a:rPr lang="ja-JP" alt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旧優生保護法一時金受付・相談窓口</a:t>
                      </a:r>
                    </a:p>
                  </a:txBody>
                  <a:tcPr marL="36000" marR="36000" marT="0"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solidFill>
                      <a:srgbClr val="F4F7DD"/>
                    </a:solidFill>
                  </a:tcPr>
                </a:tc>
                <a:tc>
                  <a:txBody>
                    <a:bodyPr/>
                    <a:lstStyle/>
                    <a:p>
                      <a:pPr algn="just" fontAlgn="ctr">
                        <a:tabLst>
                          <a:tab pos="1152000" algn="l"/>
                          <a:tab pos="2160000" algn="l"/>
                        </a:tabLst>
                      </a:pPr>
                      <a:r>
                        <a:rPr lang="ja-JP" alt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電話 </a:t>
                      </a:r>
                      <a:r>
                        <a:rPr lang="en-US" altLang="ja-JP" sz="700" b="0" i="0" u="none" strike="noStrike" dirty="0">
                          <a:solidFill>
                            <a:srgbClr val="000000"/>
                          </a:solidFill>
                          <a:effectLst/>
                          <a:latin typeface="ＭＳ Ｐゴシック" panose="020B0600070205080204" pitchFamily="50" charset="-128"/>
                          <a:ea typeface="ＭＳ Ｐゴシック" panose="020B0600070205080204" pitchFamily="50" charset="-128"/>
                        </a:rPr>
                        <a:t>076-444-3525 </a:t>
                      </a:r>
                      <a:r>
                        <a:rPr lang="ja-JP" alt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（専用） </a:t>
                      </a:r>
                      <a:r>
                        <a:rPr lang="en-US" altLang="ja-JP" sz="700" b="0" i="0" u="none" strike="noStrike" dirty="0">
                          <a:solidFill>
                            <a:srgbClr val="000000"/>
                          </a:solidFill>
                          <a:effectLst/>
                          <a:latin typeface="ＭＳ Ｐゴシック" panose="020B0600070205080204" pitchFamily="50" charset="-128"/>
                          <a:ea typeface="ＭＳ Ｐゴシック" panose="020B0600070205080204" pitchFamily="50" charset="-128"/>
                        </a:rPr>
                        <a:t>	</a:t>
                      </a:r>
                      <a:r>
                        <a:rPr 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FAX 076-444-3493 	akodomokatei@pref.toyama.lg.jp</a:t>
                      </a:r>
                    </a:p>
                  </a:txBody>
                  <a:tcPr marL="36000" marR="36000" marT="0"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solidFill>
                      <a:srgbClr val="F4F7DD"/>
                    </a:solidFill>
                  </a:tcPr>
                </a:tc>
                <a:extLst>
                  <a:ext uri="{0D108BD9-81ED-4DB2-BD59-A6C34878D82A}">
                    <a16:rowId xmlns:a16="http://schemas.microsoft.com/office/drawing/2014/main" val="10016"/>
                  </a:ext>
                </a:extLst>
              </a:tr>
              <a:tr h="169200">
                <a:tc>
                  <a:txBody>
                    <a:bodyPr/>
                    <a:lstStyle/>
                    <a:p>
                      <a:pPr algn="ctr">
                        <a:lnSpc>
                          <a:spcPts val="800"/>
                        </a:lnSpc>
                      </a:pPr>
                      <a:r>
                        <a:rPr kumimoji="1" lang="en-US" altLang="ja-JP" sz="700" dirty="0"/>
                        <a:t>17</a:t>
                      </a:r>
                      <a:endParaRPr kumimoji="1" lang="ja-JP" altLang="en-US" sz="700" dirty="0">
                        <a:latin typeface="+mn-ea"/>
                        <a:ea typeface="+mn-ea"/>
                      </a:endParaRPr>
                    </a:p>
                  </a:txBody>
                  <a:tcPr marL="36000" marR="36000" marT="0"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tcPr>
                </a:tc>
                <a:tc>
                  <a:txBody>
                    <a:bodyPr/>
                    <a:lstStyle/>
                    <a:p>
                      <a:pPr algn="ctr" fontAlgn="ctr"/>
                      <a:r>
                        <a:rPr lang="ja-JP" altLang="en-US" sz="700" b="0" i="0" u="none" strike="noStrike">
                          <a:solidFill>
                            <a:srgbClr val="000000"/>
                          </a:solidFill>
                          <a:effectLst/>
                          <a:latin typeface="ＭＳ Ｐゴシック" panose="020B0600070205080204" pitchFamily="50" charset="-128"/>
                          <a:ea typeface="ＭＳ Ｐゴシック" panose="020B0600070205080204" pitchFamily="50" charset="-128"/>
                        </a:rPr>
                        <a:t>石川県</a:t>
                      </a:r>
                    </a:p>
                  </a:txBody>
                  <a:tcPr marL="9525" marR="9525" marT="9525"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tcPr>
                </a:tc>
                <a:tc>
                  <a:txBody>
                    <a:bodyPr/>
                    <a:lstStyle/>
                    <a:p>
                      <a:pPr algn="just" fontAlgn="ctr"/>
                      <a:r>
                        <a:rPr lang="ja-JP" alt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旧優生保護法一時金受付・相談窓口</a:t>
                      </a:r>
                    </a:p>
                  </a:txBody>
                  <a:tcPr marL="36000" marR="36000" marT="0"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tcPr>
                </a:tc>
                <a:tc>
                  <a:txBody>
                    <a:bodyPr/>
                    <a:lstStyle/>
                    <a:p>
                      <a:pPr algn="just" fontAlgn="ctr">
                        <a:tabLst>
                          <a:tab pos="1152000" algn="l"/>
                          <a:tab pos="2160000" algn="l"/>
                        </a:tabLst>
                      </a:pPr>
                      <a:r>
                        <a:rPr lang="ja-JP" alt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電話 </a:t>
                      </a:r>
                      <a:r>
                        <a:rPr lang="en-US" altLang="ja-JP" sz="700" b="0" i="0" u="none" strike="noStrike" dirty="0">
                          <a:solidFill>
                            <a:srgbClr val="000000"/>
                          </a:solidFill>
                          <a:effectLst/>
                          <a:latin typeface="ＭＳ Ｐゴシック" panose="020B0600070205080204" pitchFamily="50" charset="-128"/>
                          <a:ea typeface="+mn-ea"/>
                        </a:rPr>
                        <a:t>076-225-1495 </a:t>
                      </a:r>
                      <a:r>
                        <a:rPr lang="ja-JP" altLang="en-US" sz="700" b="0" i="0" u="none" strike="noStrike" dirty="0">
                          <a:solidFill>
                            <a:srgbClr val="000000"/>
                          </a:solidFill>
                          <a:effectLst/>
                          <a:latin typeface="ＭＳ Ｐゴシック" panose="020B0600070205080204" pitchFamily="50" charset="-128"/>
                          <a:ea typeface="+mn-ea"/>
                        </a:rPr>
                        <a:t>（専用）</a:t>
                      </a:r>
                      <a:r>
                        <a:rPr lang="en-US" altLang="ja-JP" sz="700" b="0" i="0" u="none" strike="noStrike" dirty="0">
                          <a:solidFill>
                            <a:srgbClr val="000000"/>
                          </a:solidFill>
                          <a:effectLst/>
                          <a:latin typeface="ＭＳ Ｐゴシック" panose="020B0600070205080204" pitchFamily="50" charset="-128"/>
                          <a:ea typeface="+mn-ea"/>
                        </a:rPr>
                        <a:t>	</a:t>
                      </a:r>
                      <a:r>
                        <a:rPr 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FAX 076-225-1423 	yuuseihogo@pref.ishikawa.lg.jp</a:t>
                      </a:r>
                    </a:p>
                  </a:txBody>
                  <a:tcPr marL="36000" marR="36000" marT="0"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tcPr>
                </a:tc>
                <a:extLst>
                  <a:ext uri="{0D108BD9-81ED-4DB2-BD59-A6C34878D82A}">
                    <a16:rowId xmlns:a16="http://schemas.microsoft.com/office/drawing/2014/main" val="10017"/>
                  </a:ext>
                </a:extLst>
              </a:tr>
              <a:tr h="169200">
                <a:tc>
                  <a:txBody>
                    <a:bodyPr/>
                    <a:lstStyle/>
                    <a:p>
                      <a:pPr algn="ctr">
                        <a:lnSpc>
                          <a:spcPts val="800"/>
                        </a:lnSpc>
                      </a:pPr>
                      <a:r>
                        <a:rPr kumimoji="1" lang="en-US" altLang="ja-JP" sz="700" dirty="0"/>
                        <a:t>18</a:t>
                      </a:r>
                      <a:endParaRPr kumimoji="1" lang="ja-JP" altLang="en-US" sz="700" dirty="0">
                        <a:latin typeface="+mn-ea"/>
                        <a:ea typeface="+mn-ea"/>
                      </a:endParaRPr>
                    </a:p>
                  </a:txBody>
                  <a:tcPr marL="36000" marR="36000" marT="0"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solidFill>
                      <a:srgbClr val="F4F7DD"/>
                    </a:solidFill>
                  </a:tcPr>
                </a:tc>
                <a:tc>
                  <a:txBody>
                    <a:bodyPr/>
                    <a:lstStyle/>
                    <a:p>
                      <a:pPr algn="ctr" fontAlgn="ctr"/>
                      <a:r>
                        <a:rPr lang="ja-JP" altLang="en-US" sz="700" b="0" i="0" u="none" strike="noStrike">
                          <a:solidFill>
                            <a:srgbClr val="000000"/>
                          </a:solidFill>
                          <a:effectLst/>
                          <a:latin typeface="ＭＳ Ｐゴシック" panose="020B0600070205080204" pitchFamily="50" charset="-128"/>
                          <a:ea typeface="ＭＳ Ｐゴシック" panose="020B0600070205080204" pitchFamily="50" charset="-128"/>
                        </a:rPr>
                        <a:t>福井県</a:t>
                      </a:r>
                    </a:p>
                  </a:txBody>
                  <a:tcPr marL="9525" marR="9525" marT="9525"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solidFill>
                      <a:srgbClr val="F4F7DD"/>
                    </a:solidFill>
                  </a:tcPr>
                </a:tc>
                <a:tc>
                  <a:txBody>
                    <a:bodyPr/>
                    <a:lstStyle/>
                    <a:p>
                      <a:pPr algn="dist" fontAlgn="ctr"/>
                      <a:r>
                        <a:rPr lang="ja-JP" altLang="en-US" sz="650" b="0" i="0" u="none" strike="noStrike" spc="-100" baseline="0" dirty="0">
                          <a:solidFill>
                            <a:srgbClr val="000000"/>
                          </a:solidFill>
                          <a:effectLst/>
                          <a:latin typeface="ＭＳ Ｐゴシック" panose="020B0600070205080204" pitchFamily="50" charset="-128"/>
                          <a:ea typeface="ＭＳ Ｐゴシック" panose="020B0600070205080204" pitchFamily="50" charset="-128"/>
                        </a:rPr>
                        <a:t>健康福祉部こども未来課、県内各健康福祉センター</a:t>
                      </a:r>
                    </a:p>
                  </a:txBody>
                  <a:tcPr marL="36000" marR="36000" marT="0"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solidFill>
                      <a:srgbClr val="F4F7DD"/>
                    </a:solidFill>
                  </a:tcPr>
                </a:tc>
                <a:tc>
                  <a:txBody>
                    <a:bodyPr/>
                    <a:lstStyle/>
                    <a:p>
                      <a:pPr algn="l" fontAlgn="ctr">
                        <a:tabLst>
                          <a:tab pos="1152000" algn="l"/>
                          <a:tab pos="2160000" algn="l"/>
                        </a:tabLst>
                      </a:pPr>
                      <a:r>
                        <a:rPr lang="ja-JP" altLang="en-US" sz="650" b="0" i="0" u="none" strike="noStrike" dirty="0">
                          <a:solidFill>
                            <a:srgbClr val="000000"/>
                          </a:solidFill>
                          <a:effectLst/>
                          <a:latin typeface="ＭＳ Ｐゴシック" panose="020B0600070205080204" pitchFamily="50" charset="-128"/>
                          <a:ea typeface="ＭＳ Ｐゴシック" panose="020B0600070205080204" pitchFamily="50" charset="-128"/>
                        </a:rPr>
                        <a:t>電話 </a:t>
                      </a:r>
                      <a:r>
                        <a:rPr lang="en-US" altLang="ja-JP" sz="650" b="0" i="0" u="none" strike="noStrike" dirty="0">
                          <a:solidFill>
                            <a:srgbClr val="000000"/>
                          </a:solidFill>
                          <a:effectLst/>
                          <a:latin typeface="ＭＳ Ｐゴシック" panose="020B0600070205080204" pitchFamily="50" charset="-128"/>
                          <a:ea typeface="+mn-ea"/>
                        </a:rPr>
                        <a:t>0776-20-0286 </a:t>
                      </a:r>
                      <a:r>
                        <a:rPr lang="ja-JP" altLang="en-US" sz="650" b="0" i="0" u="none" strike="noStrike" dirty="0">
                          <a:solidFill>
                            <a:srgbClr val="000000"/>
                          </a:solidFill>
                          <a:effectLst/>
                          <a:latin typeface="ＭＳ Ｐゴシック" panose="020B0600070205080204" pitchFamily="50" charset="-128"/>
                          <a:ea typeface="+mn-ea"/>
                        </a:rPr>
                        <a:t>（</a:t>
                      </a:r>
                      <a:r>
                        <a:rPr lang="ja-JP" altLang="en-US" sz="650" b="0" i="0" u="none" strike="noStrike" dirty="0">
                          <a:solidFill>
                            <a:srgbClr val="000000"/>
                          </a:solidFill>
                          <a:effectLst/>
                          <a:latin typeface="ＭＳ Ｐゴシック" panose="020B0600070205080204" pitchFamily="50" charset="-128"/>
                          <a:ea typeface="ＭＳ Ｐゴシック" panose="020B0600070205080204" pitchFamily="50" charset="-128"/>
                        </a:rPr>
                        <a:t>こども未来課）のほか県内各健康福祉センター    </a:t>
                      </a:r>
                      <a:r>
                        <a:rPr lang="en-US" sz="650" b="0" i="0" u="none" strike="noStrike" dirty="0">
                          <a:solidFill>
                            <a:srgbClr val="000000"/>
                          </a:solidFill>
                          <a:effectLst/>
                          <a:latin typeface="ＭＳ Ｐゴシック" panose="020B0600070205080204" pitchFamily="50" charset="-128"/>
                          <a:ea typeface="ＭＳ Ｐゴシック" panose="020B0600070205080204" pitchFamily="50" charset="-128"/>
                        </a:rPr>
                        <a:t>FAX 0776-20-0640      kodomomirai@pref.fukui.lg.jp</a:t>
                      </a:r>
                    </a:p>
                  </a:txBody>
                  <a:tcPr marL="36000" marR="36000" marT="9525"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solidFill>
                      <a:srgbClr val="F4F7DD"/>
                    </a:solidFill>
                  </a:tcPr>
                </a:tc>
                <a:extLst>
                  <a:ext uri="{0D108BD9-81ED-4DB2-BD59-A6C34878D82A}">
                    <a16:rowId xmlns:a16="http://schemas.microsoft.com/office/drawing/2014/main" val="10018"/>
                  </a:ext>
                </a:extLst>
              </a:tr>
              <a:tr h="169200">
                <a:tc>
                  <a:txBody>
                    <a:bodyPr/>
                    <a:lstStyle/>
                    <a:p>
                      <a:pPr algn="ctr">
                        <a:lnSpc>
                          <a:spcPts val="800"/>
                        </a:lnSpc>
                      </a:pPr>
                      <a:r>
                        <a:rPr kumimoji="1" lang="en-US" altLang="ja-JP" sz="700" dirty="0"/>
                        <a:t>19</a:t>
                      </a:r>
                      <a:endParaRPr kumimoji="1" lang="ja-JP" altLang="en-US" sz="700" dirty="0">
                        <a:latin typeface="+mn-ea"/>
                        <a:ea typeface="+mn-ea"/>
                      </a:endParaRPr>
                    </a:p>
                  </a:txBody>
                  <a:tcPr marL="36000" marR="36000" marT="0"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tcPr>
                </a:tc>
                <a:tc>
                  <a:txBody>
                    <a:bodyPr/>
                    <a:lstStyle/>
                    <a:p>
                      <a:pPr algn="ctr" fontAlgn="ctr"/>
                      <a:r>
                        <a:rPr lang="ja-JP" altLang="en-US" sz="700" b="0" i="0" u="none" strike="noStrike">
                          <a:solidFill>
                            <a:srgbClr val="000000"/>
                          </a:solidFill>
                          <a:effectLst/>
                          <a:latin typeface="ＭＳ Ｐゴシック" panose="020B0600070205080204" pitchFamily="50" charset="-128"/>
                          <a:ea typeface="ＭＳ Ｐゴシック" panose="020B0600070205080204" pitchFamily="50" charset="-128"/>
                        </a:rPr>
                        <a:t>山梨県</a:t>
                      </a:r>
                    </a:p>
                  </a:txBody>
                  <a:tcPr marL="9525" marR="9525" marT="9525"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tcPr>
                </a:tc>
                <a:tc>
                  <a:txBody>
                    <a:bodyPr/>
                    <a:lstStyle/>
                    <a:p>
                      <a:pPr algn="just" fontAlgn="ctr"/>
                      <a:r>
                        <a:rPr lang="ja-JP" alt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旧優生保護法一時金受付・相談窓口</a:t>
                      </a:r>
                    </a:p>
                  </a:txBody>
                  <a:tcPr marL="36000" marR="36000" marT="0"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tcPr>
                </a:tc>
                <a:tc>
                  <a:txBody>
                    <a:bodyPr/>
                    <a:lstStyle/>
                    <a:p>
                      <a:pPr algn="just" fontAlgn="ctr">
                        <a:tabLst>
                          <a:tab pos="1152000" algn="l"/>
                          <a:tab pos="2160000" algn="l"/>
                        </a:tabLst>
                      </a:pPr>
                      <a:r>
                        <a:rPr lang="ja-JP" alt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電話 </a:t>
                      </a:r>
                      <a:r>
                        <a:rPr lang="en-US" altLang="ja-JP" sz="700" b="0" i="0" u="none" strike="noStrike" dirty="0">
                          <a:solidFill>
                            <a:srgbClr val="000000"/>
                          </a:solidFill>
                          <a:effectLst/>
                          <a:latin typeface="ＭＳ Ｐゴシック" panose="020B0600070205080204" pitchFamily="50" charset="-128"/>
                          <a:ea typeface="ＭＳ Ｐゴシック" panose="020B0600070205080204" pitchFamily="50" charset="-128"/>
                        </a:rPr>
                        <a:t>055-223-1360 </a:t>
                      </a:r>
                      <a:r>
                        <a:rPr lang="ja-JP" alt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（専用） </a:t>
                      </a:r>
                      <a:r>
                        <a:rPr lang="en-US" altLang="ja-JP" sz="700" b="0" i="0" u="none" strike="noStrike" dirty="0">
                          <a:solidFill>
                            <a:srgbClr val="000000"/>
                          </a:solidFill>
                          <a:effectLst/>
                          <a:latin typeface="ＭＳ Ｐゴシック" panose="020B0600070205080204" pitchFamily="50" charset="-128"/>
                          <a:ea typeface="ＭＳ Ｐゴシック" panose="020B0600070205080204" pitchFamily="50" charset="-128"/>
                        </a:rPr>
                        <a:t>	</a:t>
                      </a:r>
                      <a:r>
                        <a:rPr 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FAX 055-223-1475 	kosodate@pref.yamanashi.lg.jp</a:t>
                      </a:r>
                    </a:p>
                  </a:txBody>
                  <a:tcPr marL="36000" marR="36000" marT="9525"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tcPr>
                </a:tc>
                <a:extLst>
                  <a:ext uri="{0D108BD9-81ED-4DB2-BD59-A6C34878D82A}">
                    <a16:rowId xmlns:a16="http://schemas.microsoft.com/office/drawing/2014/main" val="10019"/>
                  </a:ext>
                </a:extLst>
              </a:tr>
              <a:tr h="169200">
                <a:tc>
                  <a:txBody>
                    <a:bodyPr/>
                    <a:lstStyle/>
                    <a:p>
                      <a:pPr algn="ctr">
                        <a:lnSpc>
                          <a:spcPts val="800"/>
                        </a:lnSpc>
                      </a:pPr>
                      <a:r>
                        <a:rPr kumimoji="1" lang="en-US" altLang="ja-JP" sz="700" dirty="0"/>
                        <a:t>20</a:t>
                      </a:r>
                      <a:endParaRPr kumimoji="1" lang="ja-JP" altLang="en-US" sz="700" dirty="0">
                        <a:latin typeface="+mn-ea"/>
                        <a:ea typeface="+mn-ea"/>
                      </a:endParaRPr>
                    </a:p>
                  </a:txBody>
                  <a:tcPr marL="36000" marR="36000" marT="0"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solidFill>
                      <a:srgbClr val="F4F7DD"/>
                    </a:solidFill>
                  </a:tcPr>
                </a:tc>
                <a:tc>
                  <a:txBody>
                    <a:bodyPr/>
                    <a:lstStyle/>
                    <a:p>
                      <a:pPr algn="ctr" fontAlgn="ctr"/>
                      <a:r>
                        <a:rPr lang="ja-JP" altLang="en-US" sz="700" b="0" i="0" u="none" strike="noStrike">
                          <a:solidFill>
                            <a:srgbClr val="000000"/>
                          </a:solidFill>
                          <a:effectLst/>
                          <a:latin typeface="ＭＳ Ｐゴシック" panose="020B0600070205080204" pitchFamily="50" charset="-128"/>
                          <a:ea typeface="ＭＳ Ｐゴシック" panose="020B0600070205080204" pitchFamily="50" charset="-128"/>
                        </a:rPr>
                        <a:t>長野県</a:t>
                      </a:r>
                    </a:p>
                  </a:txBody>
                  <a:tcPr marL="9525" marR="9525" marT="9525"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solidFill>
                      <a:srgbClr val="F4F7DD"/>
                    </a:solidFill>
                  </a:tcPr>
                </a:tc>
                <a:tc>
                  <a:txBody>
                    <a:bodyPr/>
                    <a:lstStyle/>
                    <a:p>
                      <a:pPr algn="just" fontAlgn="ctr"/>
                      <a:r>
                        <a:rPr lang="ja-JP" altLang="en-US" sz="700" b="0" i="0" u="none" strike="noStrike">
                          <a:solidFill>
                            <a:srgbClr val="000000"/>
                          </a:solidFill>
                          <a:effectLst/>
                          <a:latin typeface="ＭＳ Ｐゴシック" panose="020B0600070205080204" pitchFamily="50" charset="-128"/>
                          <a:ea typeface="ＭＳ Ｐゴシック" panose="020B0600070205080204" pitchFamily="50" charset="-128"/>
                        </a:rPr>
                        <a:t>旧優生保護法一時金受付・相談窓口</a:t>
                      </a:r>
                    </a:p>
                  </a:txBody>
                  <a:tcPr marL="36000" marR="36000" marT="0"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solidFill>
                      <a:srgbClr val="F4F7DD"/>
                    </a:solidFill>
                  </a:tcPr>
                </a:tc>
                <a:tc>
                  <a:txBody>
                    <a:bodyPr/>
                    <a:lstStyle/>
                    <a:p>
                      <a:pPr algn="just" fontAlgn="ctr">
                        <a:tabLst>
                          <a:tab pos="1152000" algn="l"/>
                          <a:tab pos="2160000" algn="l"/>
                        </a:tabLst>
                      </a:pPr>
                      <a:r>
                        <a:rPr lang="ja-JP" alt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電話 </a:t>
                      </a:r>
                      <a:r>
                        <a:rPr lang="en-US" altLang="ja-JP" sz="700" b="0" i="0" u="none" strike="noStrike" dirty="0">
                          <a:solidFill>
                            <a:srgbClr val="000000"/>
                          </a:solidFill>
                          <a:effectLst/>
                          <a:latin typeface="ＭＳ Ｐゴシック" panose="020B0600070205080204" pitchFamily="50" charset="-128"/>
                          <a:ea typeface="ＭＳ Ｐゴシック" panose="020B0600070205080204" pitchFamily="50" charset="-128"/>
                        </a:rPr>
                        <a:t>026-235-7143 </a:t>
                      </a:r>
                      <a:r>
                        <a:rPr lang="ja-JP" alt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（専用）</a:t>
                      </a:r>
                      <a:r>
                        <a:rPr lang="en-US" altLang="ja-JP" sz="700" b="0" i="0" u="none" strike="noStrike" dirty="0">
                          <a:solidFill>
                            <a:srgbClr val="000000"/>
                          </a:solidFill>
                          <a:effectLst/>
                          <a:latin typeface="ＭＳ Ｐゴシック" panose="020B0600070205080204" pitchFamily="50" charset="-128"/>
                          <a:ea typeface="ＭＳ Ｐゴシック" panose="020B0600070205080204" pitchFamily="50" charset="-128"/>
                        </a:rPr>
                        <a:t>	</a:t>
                      </a:r>
                      <a:r>
                        <a:rPr 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FAX 026-235-7170 	boshi-shika@pref.nagano.lg.jp</a:t>
                      </a:r>
                    </a:p>
                  </a:txBody>
                  <a:tcPr marL="36000" marR="36000" marT="9525"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solidFill>
                      <a:srgbClr val="F4F7DD"/>
                    </a:solidFill>
                  </a:tcPr>
                </a:tc>
                <a:extLst>
                  <a:ext uri="{0D108BD9-81ED-4DB2-BD59-A6C34878D82A}">
                    <a16:rowId xmlns:a16="http://schemas.microsoft.com/office/drawing/2014/main" val="10020"/>
                  </a:ext>
                </a:extLst>
              </a:tr>
              <a:tr h="169200">
                <a:tc>
                  <a:txBody>
                    <a:bodyPr/>
                    <a:lstStyle/>
                    <a:p>
                      <a:pPr algn="ctr">
                        <a:lnSpc>
                          <a:spcPts val="800"/>
                        </a:lnSpc>
                      </a:pPr>
                      <a:r>
                        <a:rPr kumimoji="1" lang="en-US" altLang="ja-JP" sz="700" dirty="0"/>
                        <a:t>21</a:t>
                      </a:r>
                      <a:endParaRPr kumimoji="1" lang="ja-JP" altLang="en-US" sz="700" dirty="0">
                        <a:latin typeface="+mn-ea"/>
                        <a:ea typeface="+mn-ea"/>
                      </a:endParaRPr>
                    </a:p>
                  </a:txBody>
                  <a:tcPr marL="36000" marR="36000" marT="0"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tcPr>
                </a:tc>
                <a:tc>
                  <a:txBody>
                    <a:bodyPr/>
                    <a:lstStyle/>
                    <a:p>
                      <a:pPr algn="ctr" fontAlgn="ctr"/>
                      <a:r>
                        <a:rPr lang="ja-JP" altLang="en-US" sz="700" b="0" i="0" u="none" strike="noStrike">
                          <a:solidFill>
                            <a:srgbClr val="000000"/>
                          </a:solidFill>
                          <a:effectLst/>
                          <a:latin typeface="ＭＳ Ｐゴシック" panose="020B0600070205080204" pitchFamily="50" charset="-128"/>
                          <a:ea typeface="ＭＳ Ｐゴシック" panose="020B0600070205080204" pitchFamily="50" charset="-128"/>
                        </a:rPr>
                        <a:t>岐阜県</a:t>
                      </a:r>
                    </a:p>
                  </a:txBody>
                  <a:tcPr marL="9525" marR="9525" marT="9525"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tcPr>
                </a:tc>
                <a:tc>
                  <a:txBody>
                    <a:bodyPr/>
                    <a:lstStyle/>
                    <a:p>
                      <a:pPr algn="just" fontAlgn="ctr"/>
                      <a:r>
                        <a:rPr lang="ja-JP" alt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旧優生保護法一時金支給受付・相談窓口</a:t>
                      </a:r>
                    </a:p>
                  </a:txBody>
                  <a:tcPr marL="36000" marR="36000" marT="0"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tcPr>
                </a:tc>
                <a:tc>
                  <a:txBody>
                    <a:bodyPr/>
                    <a:lstStyle/>
                    <a:p>
                      <a:pPr algn="just" fontAlgn="ctr">
                        <a:tabLst>
                          <a:tab pos="1152000" algn="l"/>
                          <a:tab pos="2160000" algn="l"/>
                        </a:tabLst>
                      </a:pPr>
                      <a:r>
                        <a:rPr lang="ja-JP" alt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電話 </a:t>
                      </a:r>
                      <a:r>
                        <a:rPr lang="en-US" altLang="ja-JP" sz="700" b="0" i="0" u="none" strike="noStrike" dirty="0">
                          <a:solidFill>
                            <a:srgbClr val="000000"/>
                          </a:solidFill>
                          <a:effectLst/>
                          <a:latin typeface="ＭＳ Ｐゴシック" panose="020B0600070205080204" pitchFamily="50" charset="-128"/>
                          <a:ea typeface="ＭＳ Ｐゴシック" panose="020B0600070205080204" pitchFamily="50" charset="-128"/>
                        </a:rPr>
                        <a:t>058-272-0877 </a:t>
                      </a:r>
                      <a:r>
                        <a:rPr lang="ja-JP" alt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（専用） </a:t>
                      </a:r>
                      <a:r>
                        <a:rPr lang="en-US" altLang="ja-JP" sz="700" b="0" i="0" u="none" strike="noStrike" dirty="0">
                          <a:solidFill>
                            <a:srgbClr val="000000"/>
                          </a:solidFill>
                          <a:effectLst/>
                          <a:latin typeface="ＭＳ Ｐゴシック" panose="020B0600070205080204" pitchFamily="50" charset="-128"/>
                          <a:ea typeface="ＭＳ Ｐゴシック" panose="020B0600070205080204" pitchFamily="50" charset="-128"/>
                        </a:rPr>
                        <a:t>	</a:t>
                      </a:r>
                      <a:r>
                        <a:rPr 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FAX 058-278-3518 	yusei-sodan@govt.pref.gifu.jp</a:t>
                      </a:r>
                    </a:p>
                  </a:txBody>
                  <a:tcPr marL="36000" marR="36000" marT="9525"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tcPr>
                </a:tc>
                <a:extLst>
                  <a:ext uri="{0D108BD9-81ED-4DB2-BD59-A6C34878D82A}">
                    <a16:rowId xmlns:a16="http://schemas.microsoft.com/office/drawing/2014/main" val="10021"/>
                  </a:ext>
                </a:extLst>
              </a:tr>
              <a:tr h="169200">
                <a:tc>
                  <a:txBody>
                    <a:bodyPr/>
                    <a:lstStyle/>
                    <a:p>
                      <a:pPr algn="ctr">
                        <a:lnSpc>
                          <a:spcPts val="800"/>
                        </a:lnSpc>
                      </a:pPr>
                      <a:r>
                        <a:rPr kumimoji="1" lang="en-US" altLang="ja-JP" sz="700" dirty="0"/>
                        <a:t>22</a:t>
                      </a:r>
                      <a:endParaRPr kumimoji="1" lang="ja-JP" altLang="en-US" sz="700" dirty="0">
                        <a:latin typeface="+mn-ea"/>
                        <a:ea typeface="+mn-ea"/>
                      </a:endParaRPr>
                    </a:p>
                  </a:txBody>
                  <a:tcPr marL="36000" marR="36000" marT="0"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solidFill>
                      <a:srgbClr val="F4F7DD"/>
                    </a:solidFill>
                  </a:tcPr>
                </a:tc>
                <a:tc>
                  <a:txBody>
                    <a:bodyPr/>
                    <a:lstStyle/>
                    <a:p>
                      <a:pPr algn="ctr" fontAlgn="ctr"/>
                      <a:r>
                        <a:rPr lang="ja-JP" altLang="en-US" sz="700" b="0" i="0" u="none" strike="noStrike">
                          <a:solidFill>
                            <a:srgbClr val="000000"/>
                          </a:solidFill>
                          <a:effectLst/>
                          <a:latin typeface="ＭＳ Ｐゴシック" panose="020B0600070205080204" pitchFamily="50" charset="-128"/>
                          <a:ea typeface="ＭＳ Ｐゴシック" panose="020B0600070205080204" pitchFamily="50" charset="-128"/>
                        </a:rPr>
                        <a:t>静岡県</a:t>
                      </a:r>
                    </a:p>
                  </a:txBody>
                  <a:tcPr marL="9525" marR="9525" marT="9525"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solidFill>
                      <a:srgbClr val="F4F7DD"/>
                    </a:solidFill>
                  </a:tcPr>
                </a:tc>
                <a:tc>
                  <a:txBody>
                    <a:bodyPr/>
                    <a:lstStyle/>
                    <a:p>
                      <a:pPr algn="just" fontAlgn="ctr"/>
                      <a:r>
                        <a:rPr lang="ja-JP" alt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旧優生保護法一時金受付・相談窓口</a:t>
                      </a:r>
                    </a:p>
                  </a:txBody>
                  <a:tcPr marL="36000" marR="36000" marT="0"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solidFill>
                      <a:srgbClr val="F4F7DD"/>
                    </a:solidFill>
                  </a:tcPr>
                </a:tc>
                <a:tc>
                  <a:txBody>
                    <a:bodyPr/>
                    <a:lstStyle/>
                    <a:p>
                      <a:pPr algn="just" fontAlgn="ctr">
                        <a:tabLst>
                          <a:tab pos="1152000" algn="l"/>
                          <a:tab pos="2160000" algn="l"/>
                        </a:tabLst>
                      </a:pPr>
                      <a:r>
                        <a:rPr lang="ja-JP" alt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電話 </a:t>
                      </a:r>
                      <a:r>
                        <a:rPr lang="en-US" altLang="ja-JP" sz="700" b="0" i="0" u="none" strike="noStrike" dirty="0">
                          <a:solidFill>
                            <a:srgbClr val="000000"/>
                          </a:solidFill>
                          <a:effectLst/>
                          <a:latin typeface="ＭＳ Ｐゴシック" panose="020B0600070205080204" pitchFamily="50" charset="-128"/>
                          <a:ea typeface="ＭＳ Ｐゴシック" panose="020B0600070205080204" pitchFamily="50" charset="-128"/>
                        </a:rPr>
                        <a:t>054-221-3157 </a:t>
                      </a:r>
                      <a:r>
                        <a:rPr lang="ja-JP" alt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（専用） </a:t>
                      </a:r>
                      <a:r>
                        <a:rPr lang="en-US" altLang="ja-JP" sz="700" b="0" i="0" u="none" strike="noStrike" dirty="0">
                          <a:solidFill>
                            <a:srgbClr val="000000"/>
                          </a:solidFill>
                          <a:effectLst/>
                          <a:latin typeface="ＭＳ Ｐゴシック" panose="020B0600070205080204" pitchFamily="50" charset="-128"/>
                          <a:ea typeface="ＭＳ Ｐゴシック" panose="020B0600070205080204" pitchFamily="50" charset="-128"/>
                        </a:rPr>
                        <a:t>	</a:t>
                      </a:r>
                      <a:r>
                        <a:rPr 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FAX 054-221-3521 	kokatei@pref.shizuoka.lg.jp</a:t>
                      </a:r>
                    </a:p>
                  </a:txBody>
                  <a:tcPr marL="36000" marR="36000" marT="9525"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solidFill>
                      <a:srgbClr val="F4F7DD"/>
                    </a:solidFill>
                  </a:tcPr>
                </a:tc>
                <a:extLst>
                  <a:ext uri="{0D108BD9-81ED-4DB2-BD59-A6C34878D82A}">
                    <a16:rowId xmlns:a16="http://schemas.microsoft.com/office/drawing/2014/main" val="10022"/>
                  </a:ext>
                </a:extLst>
              </a:tr>
              <a:tr h="169200">
                <a:tc>
                  <a:txBody>
                    <a:bodyPr/>
                    <a:lstStyle/>
                    <a:p>
                      <a:pPr algn="ctr">
                        <a:lnSpc>
                          <a:spcPts val="800"/>
                        </a:lnSpc>
                      </a:pPr>
                      <a:r>
                        <a:rPr kumimoji="1" lang="en-US" altLang="ja-JP" sz="700" dirty="0"/>
                        <a:t>23</a:t>
                      </a:r>
                      <a:endParaRPr kumimoji="1" lang="ja-JP" altLang="en-US" sz="700" dirty="0">
                        <a:latin typeface="+mn-ea"/>
                        <a:ea typeface="+mn-ea"/>
                      </a:endParaRPr>
                    </a:p>
                  </a:txBody>
                  <a:tcPr marL="36000" marR="36000" marT="0"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tcPr>
                </a:tc>
                <a:tc>
                  <a:txBody>
                    <a:bodyPr/>
                    <a:lstStyle/>
                    <a:p>
                      <a:pPr algn="ctr" fontAlgn="ctr"/>
                      <a:r>
                        <a:rPr lang="ja-JP" altLang="en-US" sz="700" b="0" i="0" u="none" strike="noStrike">
                          <a:solidFill>
                            <a:srgbClr val="000000"/>
                          </a:solidFill>
                          <a:effectLst/>
                          <a:latin typeface="ＭＳ Ｐゴシック" panose="020B0600070205080204" pitchFamily="50" charset="-128"/>
                          <a:ea typeface="ＭＳ Ｐゴシック" panose="020B0600070205080204" pitchFamily="50" charset="-128"/>
                        </a:rPr>
                        <a:t>愛知県</a:t>
                      </a:r>
                    </a:p>
                  </a:txBody>
                  <a:tcPr marL="9525" marR="9525" marT="9525"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tcPr>
                </a:tc>
                <a:tc>
                  <a:txBody>
                    <a:bodyPr/>
                    <a:lstStyle/>
                    <a:p>
                      <a:pPr algn="just" fontAlgn="ctr"/>
                      <a:r>
                        <a:rPr lang="ja-JP" altLang="en-US" sz="700" b="0" i="0" u="none" strike="noStrike">
                          <a:solidFill>
                            <a:srgbClr val="000000"/>
                          </a:solidFill>
                          <a:effectLst/>
                          <a:latin typeface="ＭＳ Ｐゴシック" panose="020B0600070205080204" pitchFamily="50" charset="-128"/>
                          <a:ea typeface="ＭＳ Ｐゴシック" panose="020B0600070205080204" pitchFamily="50" charset="-128"/>
                        </a:rPr>
                        <a:t>旧優生保護法一時金受付・相談窓口</a:t>
                      </a:r>
                    </a:p>
                  </a:txBody>
                  <a:tcPr marL="36000" marR="36000" marT="0"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tcPr>
                </a:tc>
                <a:tc>
                  <a:txBody>
                    <a:bodyPr/>
                    <a:lstStyle/>
                    <a:p>
                      <a:pPr algn="just" fontAlgn="ctr">
                        <a:tabLst>
                          <a:tab pos="1152000" algn="l"/>
                          <a:tab pos="2160000" algn="l"/>
                        </a:tabLst>
                      </a:pPr>
                      <a:r>
                        <a:rPr lang="ja-JP" alt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電話 </a:t>
                      </a:r>
                      <a:r>
                        <a:rPr lang="en-US" altLang="ja-JP" sz="700" b="0" i="0" u="none" strike="noStrike" dirty="0">
                          <a:solidFill>
                            <a:srgbClr val="000000"/>
                          </a:solidFill>
                          <a:effectLst/>
                          <a:latin typeface="ＭＳ Ｐゴシック" panose="020B0600070205080204" pitchFamily="50" charset="-128"/>
                          <a:ea typeface="ＭＳ Ｐゴシック" panose="020B0600070205080204" pitchFamily="50" charset="-128"/>
                        </a:rPr>
                        <a:t>052-954-6009 </a:t>
                      </a:r>
                      <a:r>
                        <a:rPr lang="ja-JP" alt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（専用） </a:t>
                      </a:r>
                      <a:r>
                        <a:rPr lang="en-US" altLang="ja-JP" sz="700" b="0" i="0" u="none" strike="noStrike" dirty="0">
                          <a:solidFill>
                            <a:srgbClr val="000000"/>
                          </a:solidFill>
                          <a:effectLst/>
                          <a:latin typeface="ＭＳ Ｐゴシック" panose="020B0600070205080204" pitchFamily="50" charset="-128"/>
                          <a:ea typeface="ＭＳ Ｐゴシック" panose="020B0600070205080204" pitchFamily="50" charset="-128"/>
                        </a:rPr>
                        <a:t>	</a:t>
                      </a:r>
                      <a:r>
                        <a:rPr 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FAX 052-954-6920 	kokoro@pref.aichi.lg.jp</a:t>
                      </a:r>
                    </a:p>
                  </a:txBody>
                  <a:tcPr marL="36000" marR="36000" marT="9525"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tcPr>
                </a:tc>
                <a:extLst>
                  <a:ext uri="{0D108BD9-81ED-4DB2-BD59-A6C34878D82A}">
                    <a16:rowId xmlns:a16="http://schemas.microsoft.com/office/drawing/2014/main" val="10023"/>
                  </a:ext>
                </a:extLst>
              </a:tr>
              <a:tr h="169200">
                <a:tc>
                  <a:txBody>
                    <a:bodyPr/>
                    <a:lstStyle/>
                    <a:p>
                      <a:pPr algn="ctr">
                        <a:lnSpc>
                          <a:spcPts val="800"/>
                        </a:lnSpc>
                      </a:pPr>
                      <a:r>
                        <a:rPr kumimoji="1" lang="en-US" altLang="ja-JP" sz="700" dirty="0"/>
                        <a:t>24</a:t>
                      </a:r>
                      <a:endParaRPr kumimoji="1" lang="ja-JP" altLang="en-US" sz="700" dirty="0">
                        <a:latin typeface="+mn-ea"/>
                        <a:ea typeface="+mn-ea"/>
                      </a:endParaRPr>
                    </a:p>
                  </a:txBody>
                  <a:tcPr marL="36000" marR="36000" marT="0"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solidFill>
                      <a:srgbClr val="F4F7DD"/>
                    </a:solidFill>
                  </a:tcPr>
                </a:tc>
                <a:tc>
                  <a:txBody>
                    <a:bodyPr/>
                    <a:lstStyle/>
                    <a:p>
                      <a:pPr algn="ctr" fontAlgn="ctr"/>
                      <a:r>
                        <a:rPr lang="ja-JP" altLang="en-US" sz="700" b="0" i="0" u="none" strike="noStrike">
                          <a:solidFill>
                            <a:srgbClr val="000000"/>
                          </a:solidFill>
                          <a:effectLst/>
                          <a:latin typeface="ＭＳ Ｐゴシック" panose="020B0600070205080204" pitchFamily="50" charset="-128"/>
                          <a:ea typeface="ＭＳ Ｐゴシック" panose="020B0600070205080204" pitchFamily="50" charset="-128"/>
                        </a:rPr>
                        <a:t>三重県</a:t>
                      </a:r>
                    </a:p>
                  </a:txBody>
                  <a:tcPr marL="9525" marR="9525" marT="9525"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solidFill>
                      <a:srgbClr val="F4F7DD"/>
                    </a:solidFill>
                  </a:tcPr>
                </a:tc>
                <a:tc>
                  <a:txBody>
                    <a:bodyPr/>
                    <a:lstStyle/>
                    <a:p>
                      <a:pPr algn="just" fontAlgn="ctr"/>
                      <a:r>
                        <a:rPr lang="ja-JP" alt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旧優生保護法一時金受付・相談窓口</a:t>
                      </a:r>
                    </a:p>
                  </a:txBody>
                  <a:tcPr marL="36000" marR="36000" marT="0"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solidFill>
                      <a:srgbClr val="F4F7DD"/>
                    </a:solidFill>
                  </a:tcPr>
                </a:tc>
                <a:tc>
                  <a:txBody>
                    <a:bodyPr/>
                    <a:lstStyle/>
                    <a:p>
                      <a:pPr algn="just" fontAlgn="ctr">
                        <a:tabLst>
                          <a:tab pos="1152000" algn="l"/>
                          <a:tab pos="2160000" algn="l"/>
                        </a:tabLst>
                      </a:pPr>
                      <a:r>
                        <a:rPr lang="ja-JP" alt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電話 </a:t>
                      </a:r>
                      <a:r>
                        <a:rPr lang="en-US" altLang="ja-JP" sz="700" b="0" i="0" u="none" strike="noStrike" dirty="0">
                          <a:solidFill>
                            <a:srgbClr val="000000"/>
                          </a:solidFill>
                          <a:effectLst/>
                          <a:latin typeface="ＭＳ Ｐゴシック" panose="020B0600070205080204" pitchFamily="50" charset="-128"/>
                          <a:ea typeface="ＭＳ Ｐゴシック" panose="020B0600070205080204" pitchFamily="50" charset="-128"/>
                        </a:rPr>
                        <a:t>059-224-2260 </a:t>
                      </a:r>
                      <a:r>
                        <a:rPr lang="ja-JP" alt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（専用） </a:t>
                      </a:r>
                      <a:r>
                        <a:rPr lang="en-US" altLang="ja-JP" sz="700" b="0" i="0" u="none" strike="noStrike" dirty="0">
                          <a:solidFill>
                            <a:srgbClr val="000000"/>
                          </a:solidFill>
                          <a:effectLst/>
                          <a:latin typeface="ＭＳ Ｐゴシック" panose="020B0600070205080204" pitchFamily="50" charset="-128"/>
                          <a:ea typeface="ＭＳ Ｐゴシック" panose="020B0600070205080204" pitchFamily="50" charset="-128"/>
                        </a:rPr>
                        <a:t>	</a:t>
                      </a:r>
                      <a:r>
                        <a:rPr 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FAX 059-224-2270 	kodomok@pref.mie.lg.jp</a:t>
                      </a:r>
                    </a:p>
                  </a:txBody>
                  <a:tcPr marL="36000" marR="36000" marT="9525"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solidFill>
                      <a:srgbClr val="F4F7DD"/>
                    </a:solidFill>
                  </a:tcPr>
                </a:tc>
                <a:extLst>
                  <a:ext uri="{0D108BD9-81ED-4DB2-BD59-A6C34878D82A}">
                    <a16:rowId xmlns:a16="http://schemas.microsoft.com/office/drawing/2014/main" val="10024"/>
                  </a:ext>
                </a:extLst>
              </a:tr>
              <a:tr h="169200">
                <a:tc>
                  <a:txBody>
                    <a:bodyPr/>
                    <a:lstStyle/>
                    <a:p>
                      <a:pPr algn="ctr">
                        <a:lnSpc>
                          <a:spcPts val="800"/>
                        </a:lnSpc>
                      </a:pPr>
                      <a:r>
                        <a:rPr kumimoji="1" lang="en-US" altLang="ja-JP" sz="700" dirty="0"/>
                        <a:t>25</a:t>
                      </a:r>
                      <a:endParaRPr kumimoji="1" lang="ja-JP" altLang="en-US" sz="700" dirty="0">
                        <a:latin typeface="+mn-ea"/>
                        <a:ea typeface="+mn-ea"/>
                      </a:endParaRPr>
                    </a:p>
                  </a:txBody>
                  <a:tcPr marL="36000" marR="36000" marT="0"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tcPr>
                </a:tc>
                <a:tc>
                  <a:txBody>
                    <a:bodyPr/>
                    <a:lstStyle/>
                    <a:p>
                      <a:pPr algn="ctr" fontAlgn="ctr"/>
                      <a:r>
                        <a:rPr lang="ja-JP" altLang="en-US" sz="700" b="0" i="0" u="none" strike="noStrike">
                          <a:solidFill>
                            <a:srgbClr val="000000"/>
                          </a:solidFill>
                          <a:effectLst/>
                          <a:latin typeface="ＭＳ Ｐゴシック" panose="020B0600070205080204" pitchFamily="50" charset="-128"/>
                          <a:ea typeface="ＭＳ Ｐゴシック" panose="020B0600070205080204" pitchFamily="50" charset="-128"/>
                        </a:rPr>
                        <a:t>滋賀県</a:t>
                      </a:r>
                    </a:p>
                  </a:txBody>
                  <a:tcPr marL="9525" marR="9525" marT="9525"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tcPr>
                </a:tc>
                <a:tc>
                  <a:txBody>
                    <a:bodyPr/>
                    <a:lstStyle/>
                    <a:p>
                      <a:pPr algn="just" fontAlgn="ctr"/>
                      <a:r>
                        <a:rPr lang="ja-JP" altLang="en-US" sz="700" b="0" i="0" u="none" strike="noStrike">
                          <a:solidFill>
                            <a:srgbClr val="000000"/>
                          </a:solidFill>
                          <a:effectLst/>
                          <a:latin typeface="ＭＳ Ｐゴシック" panose="020B0600070205080204" pitchFamily="50" charset="-128"/>
                          <a:ea typeface="ＭＳ Ｐゴシック" panose="020B0600070205080204" pitchFamily="50" charset="-128"/>
                        </a:rPr>
                        <a:t>旧優生保護法一時金受付・相談窓口</a:t>
                      </a:r>
                    </a:p>
                  </a:txBody>
                  <a:tcPr marL="36000" marR="36000" marT="0"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tcPr>
                </a:tc>
                <a:tc>
                  <a:txBody>
                    <a:bodyPr/>
                    <a:lstStyle/>
                    <a:p>
                      <a:pPr algn="just" fontAlgn="ctr">
                        <a:tabLst>
                          <a:tab pos="1152000" algn="l"/>
                          <a:tab pos="2160000" algn="l"/>
                        </a:tabLst>
                      </a:pPr>
                      <a:r>
                        <a:rPr lang="ja-JP" alt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電話 </a:t>
                      </a:r>
                      <a:r>
                        <a:rPr lang="en-US" altLang="ja-JP" sz="700" b="0" i="0" u="none" strike="noStrike" dirty="0">
                          <a:solidFill>
                            <a:srgbClr val="000000"/>
                          </a:solidFill>
                          <a:effectLst/>
                          <a:latin typeface="ＭＳ Ｐゴシック" panose="020B0600070205080204" pitchFamily="50" charset="-128"/>
                          <a:ea typeface="ＭＳ Ｐゴシック" panose="020B0600070205080204" pitchFamily="50" charset="-128"/>
                        </a:rPr>
                        <a:t>077-528-3653 	</a:t>
                      </a:r>
                      <a:r>
                        <a:rPr 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FAX 077-528-4857 	eg0004@pref.shiga.lg.jp</a:t>
                      </a:r>
                    </a:p>
                  </a:txBody>
                  <a:tcPr marL="36000" marR="36000" marT="9525"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tcPr>
                </a:tc>
                <a:extLst>
                  <a:ext uri="{0D108BD9-81ED-4DB2-BD59-A6C34878D82A}">
                    <a16:rowId xmlns:a16="http://schemas.microsoft.com/office/drawing/2014/main" val="10025"/>
                  </a:ext>
                </a:extLst>
              </a:tr>
              <a:tr h="169200">
                <a:tc>
                  <a:txBody>
                    <a:bodyPr/>
                    <a:lstStyle/>
                    <a:p>
                      <a:pPr algn="ctr">
                        <a:lnSpc>
                          <a:spcPts val="800"/>
                        </a:lnSpc>
                      </a:pPr>
                      <a:r>
                        <a:rPr kumimoji="1" lang="en-US" altLang="ja-JP" sz="700" dirty="0"/>
                        <a:t>26</a:t>
                      </a:r>
                      <a:endParaRPr kumimoji="1" lang="ja-JP" altLang="en-US" sz="700" dirty="0">
                        <a:latin typeface="+mn-ea"/>
                        <a:ea typeface="+mn-ea"/>
                      </a:endParaRPr>
                    </a:p>
                  </a:txBody>
                  <a:tcPr marL="36000" marR="36000" marT="0"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solidFill>
                      <a:srgbClr val="F4F7DD"/>
                    </a:solidFill>
                  </a:tcPr>
                </a:tc>
                <a:tc>
                  <a:txBody>
                    <a:bodyPr/>
                    <a:lstStyle/>
                    <a:p>
                      <a:pPr algn="ctr" fontAlgn="ctr"/>
                      <a:r>
                        <a:rPr lang="ja-JP" altLang="en-US" sz="700" b="0" i="0" u="none" strike="noStrike">
                          <a:solidFill>
                            <a:srgbClr val="000000"/>
                          </a:solidFill>
                          <a:effectLst/>
                          <a:latin typeface="ＭＳ Ｐゴシック" panose="020B0600070205080204" pitchFamily="50" charset="-128"/>
                          <a:ea typeface="ＭＳ Ｐゴシック" panose="020B0600070205080204" pitchFamily="50" charset="-128"/>
                        </a:rPr>
                        <a:t>京都府</a:t>
                      </a:r>
                    </a:p>
                  </a:txBody>
                  <a:tcPr marL="9525" marR="9525" marT="9525"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solidFill>
                      <a:srgbClr val="F4F7DD"/>
                    </a:solidFill>
                  </a:tcPr>
                </a:tc>
                <a:tc>
                  <a:txBody>
                    <a:bodyPr/>
                    <a:lstStyle/>
                    <a:p>
                      <a:pPr algn="just" fontAlgn="ctr"/>
                      <a:r>
                        <a:rPr lang="ja-JP" alt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京都府旧優生保護法一時金相談ダイヤル</a:t>
                      </a:r>
                    </a:p>
                  </a:txBody>
                  <a:tcPr marL="36000" marR="36000" marT="0"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solidFill>
                      <a:srgbClr val="F4F7DD"/>
                    </a:solidFill>
                  </a:tcPr>
                </a:tc>
                <a:tc>
                  <a:txBody>
                    <a:bodyPr/>
                    <a:lstStyle/>
                    <a:p>
                      <a:pPr algn="just" fontAlgn="ctr">
                        <a:tabLst>
                          <a:tab pos="1152000" algn="l"/>
                          <a:tab pos="2160000" algn="l"/>
                        </a:tabLst>
                      </a:pPr>
                      <a:r>
                        <a:rPr lang="ja-JP" alt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電話 </a:t>
                      </a:r>
                      <a:r>
                        <a:rPr lang="en-US" altLang="ja-JP" sz="700" b="0" i="0" u="none" strike="noStrike" dirty="0">
                          <a:solidFill>
                            <a:srgbClr val="000000"/>
                          </a:solidFill>
                          <a:effectLst/>
                          <a:latin typeface="ＭＳ Ｐゴシック" panose="020B0600070205080204" pitchFamily="50" charset="-128"/>
                          <a:ea typeface="ＭＳ Ｐゴシック" panose="020B0600070205080204" pitchFamily="50" charset="-128"/>
                        </a:rPr>
                        <a:t>075-451-7100 </a:t>
                      </a:r>
                      <a:r>
                        <a:rPr lang="ja-JP" alt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（専用） </a:t>
                      </a:r>
                      <a:r>
                        <a:rPr lang="en-US" altLang="ja-JP" sz="700" b="0" i="0" u="none" strike="noStrike" dirty="0">
                          <a:solidFill>
                            <a:srgbClr val="000000"/>
                          </a:solidFill>
                          <a:effectLst/>
                          <a:latin typeface="ＭＳ Ｐゴシック" panose="020B0600070205080204" pitchFamily="50" charset="-128"/>
                          <a:ea typeface="ＭＳ Ｐゴシック" panose="020B0600070205080204" pitchFamily="50" charset="-128"/>
                        </a:rPr>
                        <a:t>	</a:t>
                      </a:r>
                      <a:r>
                        <a:rPr 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FAX 075-414-4792 	kyuho-ichijikin@pref.kyoto.lg.jp</a:t>
                      </a:r>
                    </a:p>
                  </a:txBody>
                  <a:tcPr marL="36000" marR="36000" marT="9525"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solidFill>
                      <a:srgbClr val="F4F7DD"/>
                    </a:solidFill>
                  </a:tcPr>
                </a:tc>
                <a:extLst>
                  <a:ext uri="{0D108BD9-81ED-4DB2-BD59-A6C34878D82A}">
                    <a16:rowId xmlns:a16="http://schemas.microsoft.com/office/drawing/2014/main" val="10026"/>
                  </a:ext>
                </a:extLst>
              </a:tr>
              <a:tr h="169200">
                <a:tc>
                  <a:txBody>
                    <a:bodyPr/>
                    <a:lstStyle/>
                    <a:p>
                      <a:pPr algn="ctr">
                        <a:lnSpc>
                          <a:spcPts val="800"/>
                        </a:lnSpc>
                      </a:pPr>
                      <a:r>
                        <a:rPr kumimoji="1" lang="en-US" altLang="ja-JP" sz="700" dirty="0"/>
                        <a:t>27</a:t>
                      </a:r>
                      <a:endParaRPr kumimoji="1" lang="ja-JP" altLang="en-US" sz="700" dirty="0">
                        <a:latin typeface="+mn-ea"/>
                        <a:ea typeface="+mn-ea"/>
                      </a:endParaRPr>
                    </a:p>
                  </a:txBody>
                  <a:tcPr marL="36000" marR="36000" marT="0"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tcPr>
                </a:tc>
                <a:tc>
                  <a:txBody>
                    <a:bodyPr/>
                    <a:lstStyle/>
                    <a:p>
                      <a:pPr algn="ctr" fontAlgn="ctr"/>
                      <a:r>
                        <a:rPr lang="ja-JP" altLang="en-US" sz="700" b="0" i="0" u="none" strike="noStrike">
                          <a:solidFill>
                            <a:srgbClr val="000000"/>
                          </a:solidFill>
                          <a:effectLst/>
                          <a:latin typeface="ＭＳ Ｐゴシック" panose="020B0600070205080204" pitchFamily="50" charset="-128"/>
                          <a:ea typeface="ＭＳ Ｐゴシック" panose="020B0600070205080204" pitchFamily="50" charset="-128"/>
                        </a:rPr>
                        <a:t>大阪府</a:t>
                      </a:r>
                    </a:p>
                  </a:txBody>
                  <a:tcPr marL="9525" marR="9525" marT="9525"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tcPr>
                </a:tc>
                <a:tc>
                  <a:txBody>
                    <a:bodyPr/>
                    <a:lstStyle/>
                    <a:p>
                      <a:pPr algn="just" fontAlgn="ctr"/>
                      <a:r>
                        <a:rPr lang="ja-JP" altLang="en-US" sz="700" b="0" i="0" u="none" strike="noStrike">
                          <a:solidFill>
                            <a:srgbClr val="000000"/>
                          </a:solidFill>
                          <a:effectLst/>
                          <a:latin typeface="ＭＳ Ｐゴシック" panose="020B0600070205080204" pitchFamily="50" charset="-128"/>
                          <a:ea typeface="ＭＳ Ｐゴシック" panose="020B0600070205080204" pitchFamily="50" charset="-128"/>
                        </a:rPr>
                        <a:t>旧優生保護法一時金受付・相談窓口</a:t>
                      </a:r>
                    </a:p>
                  </a:txBody>
                  <a:tcPr marL="36000" marR="36000" marT="0"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tcPr>
                </a:tc>
                <a:tc>
                  <a:txBody>
                    <a:bodyPr/>
                    <a:lstStyle/>
                    <a:p>
                      <a:pPr algn="just" fontAlgn="ctr">
                        <a:tabLst>
                          <a:tab pos="1152000" algn="l"/>
                          <a:tab pos="2160000" algn="l"/>
                        </a:tabLst>
                      </a:pPr>
                      <a:r>
                        <a:rPr lang="zh-TW" alt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電話 </a:t>
                      </a:r>
                      <a:r>
                        <a:rPr lang="en-US" altLang="zh-TW" sz="700" b="0" i="0" u="none" strike="noStrike" dirty="0">
                          <a:solidFill>
                            <a:srgbClr val="000000"/>
                          </a:solidFill>
                          <a:effectLst/>
                          <a:latin typeface="ＭＳ Ｐゴシック" panose="020B0600070205080204" pitchFamily="50" charset="-128"/>
                          <a:ea typeface="ＭＳ Ｐゴシック" panose="020B0600070205080204" pitchFamily="50" charset="-128"/>
                        </a:rPr>
                        <a:t>06-6944-8196 </a:t>
                      </a:r>
                      <a:r>
                        <a:rPr lang="zh-TW" alt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（専用） </a:t>
                      </a:r>
                      <a:r>
                        <a:rPr lang="en-US" altLang="zh-TW" sz="700" b="0" i="0" u="none" strike="noStrike" dirty="0">
                          <a:solidFill>
                            <a:srgbClr val="000000"/>
                          </a:solidFill>
                          <a:effectLst/>
                          <a:latin typeface="ＭＳ Ｐゴシック" panose="020B0600070205080204" pitchFamily="50" charset="-128"/>
                          <a:ea typeface="ＭＳ Ｐゴシック" panose="020B0600070205080204" pitchFamily="50" charset="-128"/>
                        </a:rPr>
                        <a:t>	FAX 06-6910-6610  	ysoudan@gbox.pref.osaka.lg.jp</a:t>
                      </a:r>
                    </a:p>
                  </a:txBody>
                  <a:tcPr marL="36000" marR="36000" marT="0"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tcPr>
                </a:tc>
                <a:extLst>
                  <a:ext uri="{0D108BD9-81ED-4DB2-BD59-A6C34878D82A}">
                    <a16:rowId xmlns:a16="http://schemas.microsoft.com/office/drawing/2014/main" val="10027"/>
                  </a:ext>
                </a:extLst>
              </a:tr>
              <a:tr h="169200">
                <a:tc>
                  <a:txBody>
                    <a:bodyPr/>
                    <a:lstStyle/>
                    <a:p>
                      <a:pPr algn="ctr">
                        <a:lnSpc>
                          <a:spcPts val="800"/>
                        </a:lnSpc>
                      </a:pPr>
                      <a:r>
                        <a:rPr kumimoji="1" lang="en-US" altLang="ja-JP" sz="700" dirty="0"/>
                        <a:t>28</a:t>
                      </a:r>
                      <a:endParaRPr kumimoji="1" lang="ja-JP" altLang="en-US" sz="700" dirty="0">
                        <a:latin typeface="+mn-ea"/>
                        <a:ea typeface="+mn-ea"/>
                      </a:endParaRPr>
                    </a:p>
                  </a:txBody>
                  <a:tcPr marL="36000" marR="36000" marT="0"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solidFill>
                      <a:srgbClr val="F4F7DD"/>
                    </a:solidFill>
                  </a:tcPr>
                </a:tc>
                <a:tc>
                  <a:txBody>
                    <a:bodyPr/>
                    <a:lstStyle/>
                    <a:p>
                      <a:pPr algn="ctr" fontAlgn="ctr"/>
                      <a:r>
                        <a:rPr lang="ja-JP" altLang="en-US" sz="700" b="0" i="0" u="none" strike="noStrike">
                          <a:solidFill>
                            <a:srgbClr val="000000"/>
                          </a:solidFill>
                          <a:effectLst/>
                          <a:latin typeface="ＭＳ Ｐゴシック" panose="020B0600070205080204" pitchFamily="50" charset="-128"/>
                          <a:ea typeface="ＭＳ Ｐゴシック" panose="020B0600070205080204" pitchFamily="50" charset="-128"/>
                        </a:rPr>
                        <a:t>兵庫県</a:t>
                      </a:r>
                    </a:p>
                  </a:txBody>
                  <a:tcPr marL="9525" marR="9525" marT="9525"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solidFill>
                      <a:srgbClr val="F4F7DD"/>
                    </a:solidFill>
                  </a:tcPr>
                </a:tc>
                <a:tc>
                  <a:txBody>
                    <a:bodyPr/>
                    <a:lstStyle/>
                    <a:p>
                      <a:pPr algn="just" fontAlgn="ctr"/>
                      <a:r>
                        <a:rPr lang="zh-TW" alt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旧優生保護法専用相談窓口</a:t>
                      </a:r>
                    </a:p>
                  </a:txBody>
                  <a:tcPr marL="36000" marR="36000" marT="0"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solidFill>
                      <a:srgbClr val="F4F7DD"/>
                    </a:solidFill>
                  </a:tcPr>
                </a:tc>
                <a:tc>
                  <a:txBody>
                    <a:bodyPr/>
                    <a:lstStyle/>
                    <a:p>
                      <a:pPr algn="just" fontAlgn="ctr">
                        <a:tabLst>
                          <a:tab pos="1152000" algn="l"/>
                          <a:tab pos="2160000" algn="l"/>
                        </a:tabLst>
                      </a:pPr>
                      <a:r>
                        <a:rPr lang="ja-JP" alt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電話 </a:t>
                      </a:r>
                      <a:r>
                        <a:rPr lang="en-US" altLang="ja-JP" sz="700" b="0" i="0" u="none" strike="noStrike" dirty="0">
                          <a:solidFill>
                            <a:srgbClr val="000000"/>
                          </a:solidFill>
                          <a:effectLst/>
                          <a:latin typeface="ＭＳ Ｐゴシック" panose="020B0600070205080204" pitchFamily="50" charset="-128"/>
                          <a:ea typeface="ＭＳ Ｐゴシック" panose="020B0600070205080204" pitchFamily="50" charset="-128"/>
                        </a:rPr>
                        <a:t>078-362-3439 </a:t>
                      </a:r>
                      <a:r>
                        <a:rPr lang="ja-JP" alt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（専用） </a:t>
                      </a:r>
                      <a:r>
                        <a:rPr lang="en-US" altLang="ja-JP" sz="700" b="0" i="0" u="none" strike="noStrike" dirty="0">
                          <a:solidFill>
                            <a:srgbClr val="000000"/>
                          </a:solidFill>
                          <a:effectLst/>
                          <a:latin typeface="ＭＳ Ｐゴシック" panose="020B0600070205080204" pitchFamily="50" charset="-128"/>
                          <a:ea typeface="ＭＳ Ｐゴシック" panose="020B0600070205080204" pitchFamily="50" charset="-128"/>
                        </a:rPr>
                        <a:t>	</a:t>
                      </a:r>
                      <a:r>
                        <a:rPr 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FAX 078-362-3913 	kenkouzoushinka@pref.hyogo.lg.jp</a:t>
                      </a:r>
                    </a:p>
                  </a:txBody>
                  <a:tcPr marL="36000" marR="36000" marT="0"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solidFill>
                      <a:srgbClr val="F4F7DD"/>
                    </a:solidFill>
                  </a:tcPr>
                </a:tc>
                <a:extLst>
                  <a:ext uri="{0D108BD9-81ED-4DB2-BD59-A6C34878D82A}">
                    <a16:rowId xmlns:a16="http://schemas.microsoft.com/office/drawing/2014/main" val="10028"/>
                  </a:ext>
                </a:extLst>
              </a:tr>
              <a:tr h="169200">
                <a:tc>
                  <a:txBody>
                    <a:bodyPr/>
                    <a:lstStyle/>
                    <a:p>
                      <a:pPr algn="ctr">
                        <a:lnSpc>
                          <a:spcPts val="800"/>
                        </a:lnSpc>
                      </a:pPr>
                      <a:r>
                        <a:rPr kumimoji="1" lang="en-US" altLang="ja-JP" sz="700" dirty="0"/>
                        <a:t>29</a:t>
                      </a:r>
                      <a:endParaRPr kumimoji="1" lang="ja-JP" altLang="en-US" sz="700" dirty="0">
                        <a:latin typeface="+mn-ea"/>
                        <a:ea typeface="+mn-ea"/>
                      </a:endParaRPr>
                    </a:p>
                  </a:txBody>
                  <a:tcPr marL="36000" marR="36000" marT="0"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tcPr>
                </a:tc>
                <a:tc>
                  <a:txBody>
                    <a:bodyPr/>
                    <a:lstStyle/>
                    <a:p>
                      <a:pPr algn="ctr" fontAlgn="ctr"/>
                      <a:r>
                        <a:rPr lang="ja-JP" altLang="en-US" sz="700" b="0" i="0" u="none" strike="noStrike">
                          <a:solidFill>
                            <a:srgbClr val="000000"/>
                          </a:solidFill>
                          <a:effectLst/>
                          <a:latin typeface="ＭＳ Ｐゴシック" panose="020B0600070205080204" pitchFamily="50" charset="-128"/>
                          <a:ea typeface="ＭＳ Ｐゴシック" panose="020B0600070205080204" pitchFamily="50" charset="-128"/>
                        </a:rPr>
                        <a:t>奈良県</a:t>
                      </a:r>
                    </a:p>
                  </a:txBody>
                  <a:tcPr marL="9525" marR="9525" marT="9525"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tcPr>
                </a:tc>
                <a:tc>
                  <a:txBody>
                    <a:bodyPr/>
                    <a:lstStyle/>
                    <a:p>
                      <a:pPr algn="dist" fontAlgn="ctr"/>
                      <a:r>
                        <a:rPr lang="ja-JP" alt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奈良県旧優生保護法一時金受付・相談窓口</a:t>
                      </a:r>
                    </a:p>
                  </a:txBody>
                  <a:tcPr marL="36000" marR="36000" marT="0"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tcPr>
                </a:tc>
                <a:tc>
                  <a:txBody>
                    <a:bodyPr/>
                    <a:lstStyle/>
                    <a:p>
                      <a:pPr algn="just" fontAlgn="ctr">
                        <a:tabLst>
                          <a:tab pos="1152000" algn="l"/>
                          <a:tab pos="2160000" algn="l"/>
                        </a:tabLst>
                      </a:pPr>
                      <a:r>
                        <a:rPr lang="ja-JP" alt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電話 </a:t>
                      </a:r>
                      <a:r>
                        <a:rPr lang="en-US" altLang="ja-JP" sz="700" b="0" i="0" u="none" strike="noStrike" dirty="0">
                          <a:solidFill>
                            <a:srgbClr val="000000"/>
                          </a:solidFill>
                          <a:effectLst/>
                          <a:latin typeface="ＭＳ Ｐゴシック" panose="020B0600070205080204" pitchFamily="50" charset="-128"/>
                          <a:ea typeface="ＭＳ Ｐゴシック" panose="020B0600070205080204" pitchFamily="50" charset="-128"/>
                        </a:rPr>
                        <a:t>0742-27-8643 </a:t>
                      </a:r>
                      <a:r>
                        <a:rPr lang="ja-JP" alt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（専用） </a:t>
                      </a:r>
                      <a:r>
                        <a:rPr lang="en-US" altLang="ja-JP" sz="700" b="0" i="0" u="none" strike="noStrike" dirty="0">
                          <a:solidFill>
                            <a:srgbClr val="000000"/>
                          </a:solidFill>
                          <a:effectLst/>
                          <a:latin typeface="ＭＳ Ｐゴシック" panose="020B0600070205080204" pitchFamily="50" charset="-128"/>
                          <a:ea typeface="ＭＳ Ｐゴシック" panose="020B0600070205080204" pitchFamily="50" charset="-128"/>
                        </a:rPr>
                        <a:t>	</a:t>
                      </a:r>
                      <a:r>
                        <a:rPr 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FAX 0742-27-8643 	kenkou@office.pref.nara.lg.jp</a:t>
                      </a:r>
                    </a:p>
                  </a:txBody>
                  <a:tcPr marL="36000" marR="36000" marT="0"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tcPr>
                </a:tc>
                <a:extLst>
                  <a:ext uri="{0D108BD9-81ED-4DB2-BD59-A6C34878D82A}">
                    <a16:rowId xmlns:a16="http://schemas.microsoft.com/office/drawing/2014/main" val="10029"/>
                  </a:ext>
                </a:extLst>
              </a:tr>
              <a:tr h="169200">
                <a:tc>
                  <a:txBody>
                    <a:bodyPr/>
                    <a:lstStyle/>
                    <a:p>
                      <a:pPr algn="ctr">
                        <a:lnSpc>
                          <a:spcPts val="800"/>
                        </a:lnSpc>
                      </a:pPr>
                      <a:r>
                        <a:rPr kumimoji="1" lang="en-US" altLang="ja-JP" sz="700" dirty="0"/>
                        <a:t>30</a:t>
                      </a:r>
                      <a:endParaRPr kumimoji="1" lang="ja-JP" altLang="en-US" sz="700" dirty="0">
                        <a:latin typeface="+mn-ea"/>
                        <a:ea typeface="+mn-ea"/>
                      </a:endParaRPr>
                    </a:p>
                  </a:txBody>
                  <a:tcPr marL="36000" marR="36000" marT="0"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solidFill>
                      <a:srgbClr val="F4F7DD"/>
                    </a:solidFill>
                  </a:tcPr>
                </a:tc>
                <a:tc>
                  <a:txBody>
                    <a:bodyPr/>
                    <a:lstStyle/>
                    <a:p>
                      <a:pPr algn="ctr" fontAlgn="ctr"/>
                      <a:r>
                        <a:rPr lang="ja-JP" altLang="en-US" sz="700" b="0" i="0" u="none" strike="noStrike">
                          <a:solidFill>
                            <a:srgbClr val="000000"/>
                          </a:solidFill>
                          <a:effectLst/>
                          <a:latin typeface="ＭＳ Ｐゴシック" panose="020B0600070205080204" pitchFamily="50" charset="-128"/>
                          <a:ea typeface="ＭＳ Ｐゴシック" panose="020B0600070205080204" pitchFamily="50" charset="-128"/>
                        </a:rPr>
                        <a:t>和歌山県</a:t>
                      </a:r>
                    </a:p>
                  </a:txBody>
                  <a:tcPr marL="9525" marR="9525" marT="9525"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solidFill>
                      <a:srgbClr val="F4F7DD"/>
                    </a:solidFill>
                  </a:tcPr>
                </a:tc>
                <a:tc>
                  <a:txBody>
                    <a:bodyPr/>
                    <a:lstStyle/>
                    <a:p>
                      <a:pPr algn="just" fontAlgn="ctr"/>
                      <a:r>
                        <a:rPr lang="ja-JP" alt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旧優生保護法一時金受付・相談窓口</a:t>
                      </a:r>
                    </a:p>
                  </a:txBody>
                  <a:tcPr marL="36000" marR="36000" marT="0"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solidFill>
                      <a:srgbClr val="F4F7DD"/>
                    </a:solidFill>
                  </a:tcPr>
                </a:tc>
                <a:tc>
                  <a:txBody>
                    <a:bodyPr/>
                    <a:lstStyle/>
                    <a:p>
                      <a:pPr algn="just" fontAlgn="ctr">
                        <a:tabLst>
                          <a:tab pos="1150938" algn="l"/>
                          <a:tab pos="2047875" algn="l"/>
                          <a:tab pos="2957513" algn="l"/>
                        </a:tabLst>
                      </a:pPr>
                      <a:r>
                        <a:rPr lang="zh-TW" alt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電話 </a:t>
                      </a:r>
                      <a:r>
                        <a:rPr lang="en-US" altLang="zh-TW" sz="700" b="0" i="0" u="none" strike="noStrike" dirty="0">
                          <a:solidFill>
                            <a:srgbClr val="000000"/>
                          </a:solidFill>
                          <a:effectLst/>
                          <a:latin typeface="ＭＳ Ｐゴシック" panose="020B0600070205080204" pitchFamily="50" charset="-128"/>
                          <a:ea typeface="ＭＳ Ｐゴシック" panose="020B0600070205080204" pitchFamily="50" charset="-128"/>
                        </a:rPr>
                        <a:t>073-441-2642 </a:t>
                      </a:r>
                      <a:r>
                        <a:rPr lang="ja-JP" alt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a:t>
                      </a:r>
                      <a:r>
                        <a:rPr lang="zh-TW" alt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健康推進課</a:t>
                      </a:r>
                      <a:r>
                        <a:rPr lang="ja-JP" alt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）のほか県保健所</a:t>
                      </a:r>
                      <a:r>
                        <a:rPr lang="zh-TW" alt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 </a:t>
                      </a:r>
                      <a:r>
                        <a:rPr lang="en-US" altLang="zh-TW" sz="700" b="0" i="0" u="none" strike="noStrike" dirty="0">
                          <a:solidFill>
                            <a:srgbClr val="000000"/>
                          </a:solidFill>
                          <a:effectLst/>
                          <a:latin typeface="ＭＳ Ｐゴシック" panose="020B0600070205080204" pitchFamily="50" charset="-128"/>
                          <a:ea typeface="ＭＳ Ｐゴシック" panose="020B0600070205080204" pitchFamily="50" charset="-128"/>
                        </a:rPr>
                        <a:t>	FAX</a:t>
                      </a:r>
                      <a:r>
                        <a:rPr lang="zh-TW" alt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 </a:t>
                      </a:r>
                      <a:r>
                        <a:rPr lang="en-US" altLang="zh-TW" sz="700" b="0" i="0" u="none" strike="noStrike" dirty="0">
                          <a:solidFill>
                            <a:srgbClr val="000000"/>
                          </a:solidFill>
                          <a:effectLst/>
                          <a:latin typeface="ＭＳ Ｐゴシック" panose="020B0600070205080204" pitchFamily="50" charset="-128"/>
                          <a:ea typeface="ＭＳ Ｐゴシック" panose="020B0600070205080204" pitchFamily="50" charset="-128"/>
                        </a:rPr>
                        <a:t>073-428-2325       e0412001@pref.wakayama.lg.jp</a:t>
                      </a:r>
                    </a:p>
                  </a:txBody>
                  <a:tcPr marL="36000" marR="36000" marT="0"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solidFill>
                      <a:srgbClr val="F4F7DD"/>
                    </a:solidFill>
                  </a:tcPr>
                </a:tc>
                <a:extLst>
                  <a:ext uri="{0D108BD9-81ED-4DB2-BD59-A6C34878D82A}">
                    <a16:rowId xmlns:a16="http://schemas.microsoft.com/office/drawing/2014/main" val="10030"/>
                  </a:ext>
                </a:extLst>
              </a:tr>
              <a:tr h="169200">
                <a:tc>
                  <a:txBody>
                    <a:bodyPr/>
                    <a:lstStyle/>
                    <a:p>
                      <a:pPr algn="ctr">
                        <a:lnSpc>
                          <a:spcPts val="800"/>
                        </a:lnSpc>
                      </a:pPr>
                      <a:r>
                        <a:rPr kumimoji="1" lang="en-US" altLang="ja-JP" sz="700" dirty="0"/>
                        <a:t>31</a:t>
                      </a:r>
                      <a:endParaRPr kumimoji="1" lang="ja-JP" altLang="en-US" sz="700" dirty="0">
                        <a:latin typeface="+mn-ea"/>
                        <a:ea typeface="+mn-ea"/>
                      </a:endParaRPr>
                    </a:p>
                  </a:txBody>
                  <a:tcPr marL="36000" marR="36000" marT="0"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tcPr>
                </a:tc>
                <a:tc>
                  <a:txBody>
                    <a:bodyPr/>
                    <a:lstStyle/>
                    <a:p>
                      <a:pPr algn="ctr" fontAlgn="ctr"/>
                      <a:r>
                        <a:rPr lang="ja-JP" altLang="en-US" sz="700" b="0" i="0" u="none" strike="noStrike">
                          <a:solidFill>
                            <a:srgbClr val="000000"/>
                          </a:solidFill>
                          <a:effectLst/>
                          <a:latin typeface="ＭＳ Ｐゴシック" panose="020B0600070205080204" pitchFamily="50" charset="-128"/>
                          <a:ea typeface="ＭＳ Ｐゴシック" panose="020B0600070205080204" pitchFamily="50" charset="-128"/>
                        </a:rPr>
                        <a:t>鳥取県</a:t>
                      </a:r>
                    </a:p>
                  </a:txBody>
                  <a:tcPr marL="9525" marR="9525" marT="9525"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tcPr>
                </a:tc>
                <a:tc>
                  <a:txBody>
                    <a:bodyPr/>
                    <a:lstStyle/>
                    <a:p>
                      <a:pPr algn="just" fontAlgn="ctr"/>
                      <a:r>
                        <a:rPr lang="ja-JP" alt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旧優生保護法相談・請求受付窓口</a:t>
                      </a:r>
                    </a:p>
                  </a:txBody>
                  <a:tcPr marL="36000" marR="36000" marT="0"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tcPr>
                </a:tc>
                <a:tc>
                  <a:txBody>
                    <a:bodyPr/>
                    <a:lstStyle/>
                    <a:p>
                      <a:pPr algn="l" fontAlgn="ctr">
                        <a:tabLst>
                          <a:tab pos="1150938" algn="l"/>
                          <a:tab pos="2047875" algn="l"/>
                          <a:tab pos="2957513" algn="l"/>
                        </a:tabLst>
                      </a:pPr>
                      <a:r>
                        <a:rPr lang="ja-JP" altLang="en-US" sz="650" b="0" i="0" u="none" strike="noStrike" dirty="0">
                          <a:solidFill>
                            <a:srgbClr val="000000"/>
                          </a:solidFill>
                          <a:effectLst/>
                          <a:latin typeface="ＭＳ Ｐゴシック" panose="020B0600070205080204" pitchFamily="50" charset="-128"/>
                          <a:ea typeface="ＭＳ Ｐゴシック" panose="020B0600070205080204" pitchFamily="50" charset="-128"/>
                        </a:rPr>
                        <a:t>電話 </a:t>
                      </a:r>
                      <a:r>
                        <a:rPr lang="en-US" altLang="ja-JP" sz="650" b="0" i="0" u="none" strike="noStrike" dirty="0">
                          <a:solidFill>
                            <a:srgbClr val="000000"/>
                          </a:solidFill>
                          <a:effectLst/>
                          <a:latin typeface="ＭＳ Ｐゴシック" panose="020B0600070205080204" pitchFamily="50" charset="-128"/>
                          <a:ea typeface="+mn-ea"/>
                        </a:rPr>
                        <a:t>0857-26-7145 </a:t>
                      </a:r>
                      <a:r>
                        <a:rPr lang="ja-JP" altLang="en-US" sz="650" b="0" i="0" u="none" strike="noStrike" dirty="0">
                          <a:solidFill>
                            <a:srgbClr val="000000"/>
                          </a:solidFill>
                          <a:effectLst/>
                          <a:latin typeface="ＭＳ Ｐゴシック" panose="020B0600070205080204" pitchFamily="50" charset="-128"/>
                          <a:ea typeface="+mn-ea"/>
                        </a:rPr>
                        <a:t>（</a:t>
                      </a:r>
                      <a:r>
                        <a:rPr lang="ja-JP" altLang="en-US" sz="650" b="0" i="0" u="none" strike="noStrike" dirty="0">
                          <a:solidFill>
                            <a:srgbClr val="000000"/>
                          </a:solidFill>
                          <a:effectLst/>
                          <a:latin typeface="ＭＳ Ｐゴシック" panose="020B0600070205080204" pitchFamily="50" charset="-128"/>
                          <a:ea typeface="ＭＳ Ｐゴシック" panose="020B0600070205080204" pitchFamily="50" charset="-128"/>
                        </a:rPr>
                        <a:t>福祉保健課）のほか</a:t>
                      </a:r>
                      <a:r>
                        <a:rPr lang="ja-JP" altLang="en-US" sz="650" b="0" i="0" u="none" strike="noStrike" dirty="0">
                          <a:solidFill>
                            <a:srgbClr val="000000"/>
                          </a:solidFill>
                          <a:effectLst/>
                          <a:latin typeface="ＭＳ Ｐゴシック" panose="020B0600070205080204" pitchFamily="50" charset="-128"/>
                          <a:ea typeface="+mn-ea"/>
                        </a:rPr>
                        <a:t>県内総合事務所</a:t>
                      </a:r>
                      <a:r>
                        <a:rPr lang="zh-TW" altLang="en-US" sz="650" b="0" i="0" u="none" strike="noStrike" dirty="0">
                          <a:solidFill>
                            <a:srgbClr val="000000"/>
                          </a:solidFill>
                          <a:effectLst/>
                          <a:latin typeface="ＭＳ Ｐゴシック" panose="020B0600070205080204" pitchFamily="50" charset="-128"/>
                          <a:ea typeface="ＭＳ Ｐゴシック" panose="020B0600070205080204" pitchFamily="50" charset="-128"/>
                        </a:rPr>
                        <a:t> </a:t>
                      </a:r>
                      <a:r>
                        <a:rPr lang="ja-JP" altLang="en-US" sz="650" b="0" i="0" u="none" strike="noStrike" dirty="0">
                          <a:solidFill>
                            <a:srgbClr val="000000"/>
                          </a:solidFill>
                          <a:effectLst/>
                          <a:latin typeface="ＭＳ Ｐゴシック" panose="020B0600070205080204" pitchFamily="50" charset="-128"/>
                          <a:ea typeface="ＭＳ Ｐゴシック" panose="020B0600070205080204" pitchFamily="50" charset="-128"/>
                        </a:rPr>
                        <a:t>　</a:t>
                      </a:r>
                      <a:r>
                        <a:rPr lang="en-US" sz="650" b="0" i="0" u="none" strike="noStrike" dirty="0">
                          <a:solidFill>
                            <a:srgbClr val="000000"/>
                          </a:solidFill>
                          <a:effectLst/>
                          <a:latin typeface="ＭＳ Ｐゴシック" panose="020B0600070205080204" pitchFamily="50" charset="-128"/>
                          <a:ea typeface="ＭＳ Ｐゴシック" panose="020B0600070205080204" pitchFamily="50" charset="-128"/>
                        </a:rPr>
                        <a:t>FAX </a:t>
                      </a:r>
                      <a:r>
                        <a:rPr lang="en-US" altLang="ja-JP" sz="650" b="0" i="0" u="none" strike="noStrike" dirty="0">
                          <a:solidFill>
                            <a:srgbClr val="000000"/>
                          </a:solidFill>
                          <a:effectLst/>
                          <a:latin typeface="ＭＳ Ｐゴシック" panose="020B0600070205080204" pitchFamily="50" charset="-128"/>
                          <a:ea typeface="ＭＳ Ｐゴシック" panose="020B0600070205080204" pitchFamily="50" charset="-128"/>
                        </a:rPr>
                        <a:t>0857-26-8116       </a:t>
                      </a:r>
                      <a:r>
                        <a:rPr lang="en-US" sz="650" b="0" i="0" u="none" strike="noStrike" dirty="0">
                          <a:solidFill>
                            <a:srgbClr val="000000"/>
                          </a:solidFill>
                          <a:effectLst/>
                          <a:latin typeface="ＭＳ Ｐゴシック" panose="020B0600070205080204" pitchFamily="50" charset="-128"/>
                          <a:ea typeface="ＭＳ Ｐゴシック" panose="020B0600070205080204" pitchFamily="50" charset="-128"/>
                        </a:rPr>
                        <a:t>yuuseisoudan@pref.tottori.lg.jp</a:t>
                      </a:r>
                    </a:p>
                  </a:txBody>
                  <a:tcPr marL="36000" marR="36000" marT="0"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tcPr>
                </a:tc>
                <a:extLst>
                  <a:ext uri="{0D108BD9-81ED-4DB2-BD59-A6C34878D82A}">
                    <a16:rowId xmlns:a16="http://schemas.microsoft.com/office/drawing/2014/main" val="10031"/>
                  </a:ext>
                </a:extLst>
              </a:tr>
              <a:tr h="169200">
                <a:tc>
                  <a:txBody>
                    <a:bodyPr/>
                    <a:lstStyle/>
                    <a:p>
                      <a:pPr algn="ctr">
                        <a:lnSpc>
                          <a:spcPts val="800"/>
                        </a:lnSpc>
                      </a:pPr>
                      <a:r>
                        <a:rPr kumimoji="1" lang="en-US" altLang="ja-JP" sz="700" dirty="0"/>
                        <a:t>32</a:t>
                      </a:r>
                      <a:endParaRPr kumimoji="1" lang="ja-JP" altLang="en-US" sz="700" dirty="0">
                        <a:latin typeface="+mn-ea"/>
                        <a:ea typeface="+mn-ea"/>
                      </a:endParaRPr>
                    </a:p>
                  </a:txBody>
                  <a:tcPr marL="36000" marR="36000" marT="0"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solidFill>
                      <a:srgbClr val="F4F7DD"/>
                    </a:solidFill>
                  </a:tcPr>
                </a:tc>
                <a:tc>
                  <a:txBody>
                    <a:bodyPr/>
                    <a:lstStyle/>
                    <a:p>
                      <a:pPr algn="ctr" fontAlgn="ctr"/>
                      <a:r>
                        <a:rPr lang="ja-JP" altLang="en-US" sz="700" b="0" i="0" u="none" strike="noStrike">
                          <a:solidFill>
                            <a:srgbClr val="000000"/>
                          </a:solidFill>
                          <a:effectLst/>
                          <a:latin typeface="ＭＳ Ｐゴシック" panose="020B0600070205080204" pitchFamily="50" charset="-128"/>
                          <a:ea typeface="ＭＳ Ｐゴシック" panose="020B0600070205080204" pitchFamily="50" charset="-128"/>
                        </a:rPr>
                        <a:t>島根県</a:t>
                      </a:r>
                    </a:p>
                  </a:txBody>
                  <a:tcPr marL="9525" marR="9525" marT="9525"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solidFill>
                      <a:srgbClr val="F4F7DD"/>
                    </a:solidFill>
                  </a:tcPr>
                </a:tc>
                <a:tc>
                  <a:txBody>
                    <a:bodyPr/>
                    <a:lstStyle/>
                    <a:p>
                      <a:pPr algn="just" fontAlgn="ctr"/>
                      <a:r>
                        <a:rPr lang="ja-JP" alt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旧優生保護法一時金受付・相談窓口</a:t>
                      </a:r>
                    </a:p>
                  </a:txBody>
                  <a:tcPr marL="36000" marR="36000" marT="0"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solidFill>
                      <a:srgbClr val="F4F7DD"/>
                    </a:solidFill>
                  </a:tcPr>
                </a:tc>
                <a:tc>
                  <a:txBody>
                    <a:bodyPr/>
                    <a:lstStyle/>
                    <a:p>
                      <a:pPr algn="just" fontAlgn="ctr">
                        <a:tabLst>
                          <a:tab pos="1150938" algn="l"/>
                          <a:tab pos="2047875" algn="l"/>
                          <a:tab pos="2957513" algn="l"/>
                        </a:tabLst>
                      </a:pPr>
                      <a:r>
                        <a:rPr lang="ja-JP" alt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電話 </a:t>
                      </a:r>
                      <a:r>
                        <a:rPr lang="en-US" altLang="ja-JP" sz="700" b="0" i="0" u="none" strike="noStrike" dirty="0">
                          <a:solidFill>
                            <a:srgbClr val="000000"/>
                          </a:solidFill>
                          <a:effectLst/>
                          <a:latin typeface="ＭＳ Ｐゴシック" panose="020B0600070205080204" pitchFamily="50" charset="-128"/>
                          <a:ea typeface="ＭＳ Ｐゴシック" panose="020B0600070205080204" pitchFamily="50" charset="-128"/>
                        </a:rPr>
                        <a:t>0120-012974 </a:t>
                      </a:r>
                      <a:r>
                        <a:rPr lang="ja-JP" alt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 （専用）、</a:t>
                      </a:r>
                      <a:r>
                        <a:rPr lang="en-US" altLang="ja-JP" sz="700" b="0" i="0" u="none" strike="noStrike" dirty="0">
                          <a:solidFill>
                            <a:srgbClr val="000000"/>
                          </a:solidFill>
                          <a:effectLst/>
                          <a:latin typeface="ＭＳ Ｐゴシック" panose="020B0600070205080204" pitchFamily="50" charset="-128"/>
                          <a:ea typeface="+mn-ea"/>
                        </a:rPr>
                        <a:t>0852-22-6625</a:t>
                      </a:r>
                      <a:r>
                        <a:rPr lang="ja-JP" altLang="en-US" sz="700" b="0" i="0" u="none" strike="noStrike" dirty="0">
                          <a:solidFill>
                            <a:srgbClr val="000000"/>
                          </a:solidFill>
                          <a:effectLst/>
                          <a:latin typeface="ＭＳ Ｐゴシック" panose="020B0600070205080204" pitchFamily="50" charset="-128"/>
                          <a:ea typeface="+mn-ea"/>
                        </a:rPr>
                        <a:t> （専用）</a:t>
                      </a:r>
                      <a:r>
                        <a:rPr lang="en-US" altLang="ja-JP" sz="700" b="0" i="0" u="none" strike="noStrike" dirty="0">
                          <a:solidFill>
                            <a:srgbClr val="000000"/>
                          </a:solidFill>
                          <a:effectLst/>
                          <a:latin typeface="ＭＳ Ｐゴシック" panose="020B0600070205080204" pitchFamily="50" charset="-128"/>
                          <a:ea typeface="ＭＳ Ｐゴシック" panose="020B0600070205080204" pitchFamily="50" charset="-128"/>
                        </a:rPr>
                        <a:t>	</a:t>
                      </a:r>
                      <a:r>
                        <a:rPr 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FAX 0852-22-6328 	kenkosuishin@pref.shimane.lg.jp</a:t>
                      </a:r>
                    </a:p>
                  </a:txBody>
                  <a:tcPr marL="36000" marR="36000" marT="0"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solidFill>
                      <a:srgbClr val="F4F7DD"/>
                    </a:solidFill>
                  </a:tcPr>
                </a:tc>
                <a:extLst>
                  <a:ext uri="{0D108BD9-81ED-4DB2-BD59-A6C34878D82A}">
                    <a16:rowId xmlns:a16="http://schemas.microsoft.com/office/drawing/2014/main" val="10032"/>
                  </a:ext>
                </a:extLst>
              </a:tr>
              <a:tr h="169200">
                <a:tc>
                  <a:txBody>
                    <a:bodyPr/>
                    <a:lstStyle/>
                    <a:p>
                      <a:pPr algn="ctr">
                        <a:lnSpc>
                          <a:spcPts val="800"/>
                        </a:lnSpc>
                      </a:pPr>
                      <a:r>
                        <a:rPr kumimoji="1" lang="en-US" altLang="ja-JP" sz="700" dirty="0"/>
                        <a:t>33</a:t>
                      </a:r>
                      <a:endParaRPr kumimoji="1" lang="ja-JP" altLang="en-US" sz="700" dirty="0">
                        <a:latin typeface="+mn-ea"/>
                        <a:ea typeface="+mn-ea"/>
                      </a:endParaRPr>
                    </a:p>
                  </a:txBody>
                  <a:tcPr marL="36000" marR="36000" marT="0"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tcPr>
                </a:tc>
                <a:tc>
                  <a:txBody>
                    <a:bodyPr/>
                    <a:lstStyle/>
                    <a:p>
                      <a:pPr algn="ctr" fontAlgn="ctr"/>
                      <a:r>
                        <a:rPr lang="ja-JP" altLang="en-US" sz="700" b="0" i="0" u="none" strike="noStrike">
                          <a:solidFill>
                            <a:srgbClr val="000000"/>
                          </a:solidFill>
                          <a:effectLst/>
                          <a:latin typeface="ＭＳ Ｐゴシック" panose="020B0600070205080204" pitchFamily="50" charset="-128"/>
                          <a:ea typeface="ＭＳ Ｐゴシック" panose="020B0600070205080204" pitchFamily="50" charset="-128"/>
                        </a:rPr>
                        <a:t>岡山県</a:t>
                      </a:r>
                    </a:p>
                  </a:txBody>
                  <a:tcPr marL="9525" marR="9525" marT="9525"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tcPr>
                </a:tc>
                <a:tc>
                  <a:txBody>
                    <a:bodyPr/>
                    <a:lstStyle/>
                    <a:p>
                      <a:pPr algn="just" fontAlgn="ctr"/>
                      <a:r>
                        <a:rPr lang="zh-TW" alt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旧優生保護法相談窓口</a:t>
                      </a:r>
                    </a:p>
                  </a:txBody>
                  <a:tcPr marL="36000" marR="36000" marT="0"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tcPr>
                </a:tc>
                <a:tc>
                  <a:txBody>
                    <a:bodyPr/>
                    <a:lstStyle/>
                    <a:p>
                      <a:pPr algn="just" fontAlgn="ctr">
                        <a:tabLst>
                          <a:tab pos="1152000" algn="l"/>
                          <a:tab pos="2160000" algn="l"/>
                        </a:tabLst>
                      </a:pPr>
                      <a:r>
                        <a:rPr lang="ja-JP" alt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電話 </a:t>
                      </a:r>
                      <a:r>
                        <a:rPr lang="en-US" altLang="ja-JP" sz="700" b="0" i="0" u="none" strike="noStrike" dirty="0">
                          <a:solidFill>
                            <a:srgbClr val="000000"/>
                          </a:solidFill>
                          <a:effectLst/>
                          <a:latin typeface="ＭＳ Ｐゴシック" panose="020B0600070205080204" pitchFamily="50" charset="-128"/>
                          <a:ea typeface="ＭＳ Ｐゴシック" panose="020B0600070205080204" pitchFamily="50" charset="-128"/>
                        </a:rPr>
                        <a:t>086-226-7870 </a:t>
                      </a:r>
                      <a:r>
                        <a:rPr lang="ja-JP" alt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（専用） </a:t>
                      </a:r>
                      <a:r>
                        <a:rPr lang="en-US" altLang="ja-JP" sz="700" b="0" i="0" u="none" strike="noStrike" dirty="0">
                          <a:solidFill>
                            <a:srgbClr val="000000"/>
                          </a:solidFill>
                          <a:effectLst/>
                          <a:latin typeface="ＭＳ Ｐゴシック" panose="020B0600070205080204" pitchFamily="50" charset="-128"/>
                          <a:ea typeface="ＭＳ Ｐゴシック" panose="020B0600070205080204" pitchFamily="50" charset="-128"/>
                        </a:rPr>
                        <a:t>	</a:t>
                      </a:r>
                      <a:r>
                        <a:rPr 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FAX 086-226-7871	yuuseihogo@pref.okayama.lg.jp</a:t>
                      </a:r>
                    </a:p>
                  </a:txBody>
                  <a:tcPr marL="36000" marR="36000" marT="0"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tcPr>
                </a:tc>
                <a:extLst>
                  <a:ext uri="{0D108BD9-81ED-4DB2-BD59-A6C34878D82A}">
                    <a16:rowId xmlns:a16="http://schemas.microsoft.com/office/drawing/2014/main" val="10033"/>
                  </a:ext>
                </a:extLst>
              </a:tr>
              <a:tr h="169200">
                <a:tc>
                  <a:txBody>
                    <a:bodyPr/>
                    <a:lstStyle/>
                    <a:p>
                      <a:pPr algn="ctr">
                        <a:lnSpc>
                          <a:spcPts val="800"/>
                        </a:lnSpc>
                      </a:pPr>
                      <a:r>
                        <a:rPr kumimoji="1" lang="en-US" altLang="ja-JP" sz="700" dirty="0"/>
                        <a:t>34</a:t>
                      </a:r>
                      <a:endParaRPr kumimoji="1" lang="ja-JP" altLang="en-US" sz="700" dirty="0">
                        <a:latin typeface="+mn-ea"/>
                        <a:ea typeface="+mn-ea"/>
                      </a:endParaRPr>
                    </a:p>
                  </a:txBody>
                  <a:tcPr marL="36000" marR="36000" marT="0"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solidFill>
                      <a:srgbClr val="F4F7DD"/>
                    </a:solidFill>
                  </a:tcPr>
                </a:tc>
                <a:tc>
                  <a:txBody>
                    <a:bodyPr/>
                    <a:lstStyle/>
                    <a:p>
                      <a:pPr algn="ctr" fontAlgn="ctr"/>
                      <a:r>
                        <a:rPr lang="ja-JP" altLang="en-US" sz="700" b="0" i="0" u="none" strike="noStrike">
                          <a:solidFill>
                            <a:srgbClr val="000000"/>
                          </a:solidFill>
                          <a:effectLst/>
                          <a:latin typeface="ＭＳ Ｐゴシック" panose="020B0600070205080204" pitchFamily="50" charset="-128"/>
                          <a:ea typeface="ＭＳ Ｐゴシック" panose="020B0600070205080204" pitchFamily="50" charset="-128"/>
                        </a:rPr>
                        <a:t>広島県</a:t>
                      </a:r>
                    </a:p>
                  </a:txBody>
                  <a:tcPr marL="9525" marR="9525" marT="9525"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solidFill>
                      <a:srgbClr val="F4F7DD"/>
                    </a:solidFill>
                  </a:tcPr>
                </a:tc>
                <a:tc>
                  <a:txBody>
                    <a:bodyPr/>
                    <a:lstStyle/>
                    <a:p>
                      <a:pPr algn="just" fontAlgn="ctr"/>
                      <a:r>
                        <a:rPr lang="ja-JP" alt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旧優生保護法一時金受付・相談窓口</a:t>
                      </a:r>
                    </a:p>
                  </a:txBody>
                  <a:tcPr marL="36000" marR="36000" marT="0"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solidFill>
                      <a:srgbClr val="F4F7DD"/>
                    </a:solidFill>
                  </a:tcPr>
                </a:tc>
                <a:tc>
                  <a:txBody>
                    <a:bodyPr/>
                    <a:lstStyle/>
                    <a:p>
                      <a:pPr algn="just" fontAlgn="ctr">
                        <a:tabLst>
                          <a:tab pos="1152000" algn="l"/>
                          <a:tab pos="2160000" algn="l"/>
                        </a:tabLst>
                      </a:pPr>
                      <a:r>
                        <a:rPr lang="ja-JP" alt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電話 </a:t>
                      </a:r>
                      <a:r>
                        <a:rPr lang="en-US" altLang="ja-JP" sz="700" b="0" i="0" u="none" strike="noStrike" dirty="0">
                          <a:solidFill>
                            <a:srgbClr val="000000"/>
                          </a:solidFill>
                          <a:effectLst/>
                          <a:latin typeface="ＭＳ Ｐゴシック" panose="020B0600070205080204" pitchFamily="50" charset="-128"/>
                          <a:ea typeface="ＭＳ Ｐゴシック" panose="020B0600070205080204" pitchFamily="50" charset="-128"/>
                        </a:rPr>
                        <a:t>082-227-1040 </a:t>
                      </a:r>
                      <a:r>
                        <a:rPr lang="ja-JP" alt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（専用）</a:t>
                      </a:r>
                      <a:r>
                        <a:rPr lang="en-US" altLang="ja-JP" sz="700" b="0" i="0" u="none" strike="noStrike" dirty="0">
                          <a:solidFill>
                            <a:srgbClr val="000000"/>
                          </a:solidFill>
                          <a:effectLst/>
                          <a:latin typeface="ＭＳ Ｐゴシック" panose="020B0600070205080204" pitchFamily="50" charset="-128"/>
                          <a:ea typeface="ＭＳ Ｐゴシック" panose="020B0600070205080204" pitchFamily="50" charset="-128"/>
                        </a:rPr>
                        <a:t>	</a:t>
                      </a:r>
                      <a:r>
                        <a:rPr 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FAX 082-502-3674 	fukodomo@pref.hiroshima.lg.jp</a:t>
                      </a:r>
                    </a:p>
                  </a:txBody>
                  <a:tcPr marL="36000" marR="36000" marT="0"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solidFill>
                      <a:srgbClr val="F4F7DD"/>
                    </a:solidFill>
                  </a:tcPr>
                </a:tc>
                <a:extLst>
                  <a:ext uri="{0D108BD9-81ED-4DB2-BD59-A6C34878D82A}">
                    <a16:rowId xmlns:a16="http://schemas.microsoft.com/office/drawing/2014/main" val="10034"/>
                  </a:ext>
                </a:extLst>
              </a:tr>
              <a:tr h="169200">
                <a:tc>
                  <a:txBody>
                    <a:bodyPr/>
                    <a:lstStyle/>
                    <a:p>
                      <a:pPr algn="ctr">
                        <a:lnSpc>
                          <a:spcPts val="800"/>
                        </a:lnSpc>
                      </a:pPr>
                      <a:r>
                        <a:rPr kumimoji="1" lang="en-US" altLang="ja-JP" sz="700" dirty="0"/>
                        <a:t>35</a:t>
                      </a:r>
                      <a:endParaRPr kumimoji="1" lang="ja-JP" altLang="en-US" sz="700" dirty="0">
                        <a:latin typeface="+mn-ea"/>
                        <a:ea typeface="+mn-ea"/>
                      </a:endParaRPr>
                    </a:p>
                  </a:txBody>
                  <a:tcPr marL="36000" marR="36000" marT="0"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tcPr>
                </a:tc>
                <a:tc>
                  <a:txBody>
                    <a:bodyPr/>
                    <a:lstStyle/>
                    <a:p>
                      <a:pPr algn="ctr" fontAlgn="ctr"/>
                      <a:r>
                        <a:rPr lang="ja-JP" altLang="en-US" sz="700" b="0" i="0" u="none" strike="noStrike">
                          <a:solidFill>
                            <a:srgbClr val="000000"/>
                          </a:solidFill>
                          <a:effectLst/>
                          <a:latin typeface="ＭＳ Ｐゴシック" panose="020B0600070205080204" pitchFamily="50" charset="-128"/>
                          <a:ea typeface="ＭＳ Ｐゴシック" panose="020B0600070205080204" pitchFamily="50" charset="-128"/>
                        </a:rPr>
                        <a:t>山口県</a:t>
                      </a:r>
                    </a:p>
                  </a:txBody>
                  <a:tcPr marL="9525" marR="9525" marT="9525"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tcPr>
                </a:tc>
                <a:tc>
                  <a:txBody>
                    <a:bodyPr/>
                    <a:lstStyle/>
                    <a:p>
                      <a:pPr algn="just" fontAlgn="ctr"/>
                      <a:r>
                        <a:rPr lang="ja-JP" altLang="en-US" sz="700" b="0" i="0" u="none" strike="noStrike">
                          <a:solidFill>
                            <a:srgbClr val="000000"/>
                          </a:solidFill>
                          <a:effectLst/>
                          <a:latin typeface="ＭＳ Ｐゴシック" panose="020B0600070205080204" pitchFamily="50" charset="-128"/>
                          <a:ea typeface="ＭＳ Ｐゴシック" panose="020B0600070205080204" pitchFamily="50" charset="-128"/>
                        </a:rPr>
                        <a:t>旧優生保護法一時金受付・相談窓口</a:t>
                      </a:r>
                    </a:p>
                  </a:txBody>
                  <a:tcPr marL="36000" marR="36000" marT="0"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tcPr>
                </a:tc>
                <a:tc>
                  <a:txBody>
                    <a:bodyPr/>
                    <a:lstStyle/>
                    <a:p>
                      <a:pPr algn="just" fontAlgn="ctr">
                        <a:tabLst>
                          <a:tab pos="1152000" algn="l"/>
                          <a:tab pos="2160000" algn="l"/>
                        </a:tabLst>
                      </a:pPr>
                      <a:r>
                        <a:rPr lang="ja-JP" alt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電話 </a:t>
                      </a:r>
                      <a:r>
                        <a:rPr lang="en-US" altLang="ja-JP" sz="700" b="0" i="0" u="none" strike="noStrike" dirty="0">
                          <a:solidFill>
                            <a:srgbClr val="000000"/>
                          </a:solidFill>
                          <a:effectLst/>
                          <a:latin typeface="ＭＳ Ｐゴシック" panose="020B0600070205080204" pitchFamily="50" charset="-128"/>
                          <a:ea typeface="ＭＳ Ｐゴシック" panose="020B0600070205080204" pitchFamily="50" charset="-128"/>
                        </a:rPr>
                        <a:t>083-933-2946 </a:t>
                      </a:r>
                      <a:r>
                        <a:rPr lang="ja-JP" alt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（専用）</a:t>
                      </a:r>
                      <a:r>
                        <a:rPr lang="en-US" altLang="ja-JP" sz="700" b="0" i="0" u="none" strike="noStrike" dirty="0">
                          <a:solidFill>
                            <a:srgbClr val="000000"/>
                          </a:solidFill>
                          <a:effectLst/>
                          <a:latin typeface="ＭＳ Ｐゴシック" panose="020B0600070205080204" pitchFamily="50" charset="-128"/>
                          <a:ea typeface="ＭＳ Ｐゴシック" panose="020B0600070205080204" pitchFamily="50" charset="-128"/>
                        </a:rPr>
                        <a:t>	</a:t>
                      </a:r>
                      <a:r>
                        <a:rPr 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FAX 083-933-2759 	a13300@pref.yamaguchi.lg.jp</a:t>
                      </a:r>
                    </a:p>
                  </a:txBody>
                  <a:tcPr marL="36000" marR="36000" marT="0"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tcPr>
                </a:tc>
                <a:extLst>
                  <a:ext uri="{0D108BD9-81ED-4DB2-BD59-A6C34878D82A}">
                    <a16:rowId xmlns:a16="http://schemas.microsoft.com/office/drawing/2014/main" val="10035"/>
                  </a:ext>
                </a:extLst>
              </a:tr>
              <a:tr h="169200">
                <a:tc>
                  <a:txBody>
                    <a:bodyPr/>
                    <a:lstStyle/>
                    <a:p>
                      <a:pPr algn="ctr">
                        <a:lnSpc>
                          <a:spcPts val="800"/>
                        </a:lnSpc>
                      </a:pPr>
                      <a:r>
                        <a:rPr kumimoji="1" lang="en-US" altLang="ja-JP" sz="700" dirty="0"/>
                        <a:t>36</a:t>
                      </a:r>
                      <a:endParaRPr kumimoji="1" lang="ja-JP" altLang="en-US" sz="700" dirty="0">
                        <a:latin typeface="+mn-ea"/>
                        <a:ea typeface="+mn-ea"/>
                      </a:endParaRPr>
                    </a:p>
                  </a:txBody>
                  <a:tcPr marL="36000" marR="36000" marT="0"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solidFill>
                      <a:srgbClr val="F4F7DD"/>
                    </a:solidFill>
                  </a:tcPr>
                </a:tc>
                <a:tc>
                  <a:txBody>
                    <a:bodyPr/>
                    <a:lstStyle/>
                    <a:p>
                      <a:pPr algn="ctr" fontAlgn="ctr"/>
                      <a:r>
                        <a:rPr lang="ja-JP" altLang="en-US" sz="700" b="0" i="0" u="none" strike="noStrike">
                          <a:solidFill>
                            <a:srgbClr val="000000"/>
                          </a:solidFill>
                          <a:effectLst/>
                          <a:latin typeface="ＭＳ Ｐゴシック" panose="020B0600070205080204" pitchFamily="50" charset="-128"/>
                          <a:ea typeface="ＭＳ Ｐゴシック" panose="020B0600070205080204" pitchFamily="50" charset="-128"/>
                        </a:rPr>
                        <a:t>徳島県</a:t>
                      </a:r>
                    </a:p>
                  </a:txBody>
                  <a:tcPr marL="9525" marR="9525" marT="9525"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solidFill>
                      <a:srgbClr val="F4F7DD"/>
                    </a:solidFill>
                  </a:tcPr>
                </a:tc>
                <a:tc>
                  <a:txBody>
                    <a:bodyPr/>
                    <a:lstStyle/>
                    <a:p>
                      <a:pPr algn="dist" fontAlgn="ctr"/>
                      <a:r>
                        <a:rPr lang="ja-JP" altLang="en-US" sz="700" b="0" i="0" u="none" strike="noStrike" spc="-60" baseline="0" dirty="0">
                          <a:solidFill>
                            <a:srgbClr val="000000"/>
                          </a:solidFill>
                          <a:effectLst/>
                          <a:latin typeface="ＭＳ Ｐゴシック" panose="020B0600070205080204" pitchFamily="50" charset="-128"/>
                          <a:ea typeface="ＭＳ Ｐゴシック" panose="020B0600070205080204" pitchFamily="50" charset="-128"/>
                        </a:rPr>
                        <a:t>旧優生保護法一時金支給に関する受付・相談窓口</a:t>
                      </a:r>
                    </a:p>
                  </a:txBody>
                  <a:tcPr marL="36000" marR="36000" marT="0"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solidFill>
                      <a:srgbClr val="F4F7DD"/>
                    </a:solidFill>
                  </a:tcPr>
                </a:tc>
                <a:tc>
                  <a:txBody>
                    <a:bodyPr/>
                    <a:lstStyle/>
                    <a:p>
                      <a:pPr algn="just" fontAlgn="ctr">
                        <a:tabLst>
                          <a:tab pos="1150938" algn="l"/>
                          <a:tab pos="2047875" algn="l"/>
                          <a:tab pos="2974975" algn="l"/>
                        </a:tabLst>
                      </a:pPr>
                      <a:r>
                        <a:rPr lang="ja-JP" alt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電話 </a:t>
                      </a:r>
                      <a:r>
                        <a:rPr lang="en-US" altLang="ja-JP" sz="700" b="0" i="0" u="none" strike="noStrike" dirty="0">
                          <a:solidFill>
                            <a:srgbClr val="000000"/>
                          </a:solidFill>
                          <a:effectLst/>
                          <a:latin typeface="ＭＳ Ｐゴシック" panose="020B0600070205080204" pitchFamily="50" charset="-128"/>
                          <a:ea typeface="+mn-ea"/>
                        </a:rPr>
                        <a:t>088-621-2300 </a:t>
                      </a:r>
                      <a:r>
                        <a:rPr lang="ja-JP" altLang="en-US" sz="700" b="0" i="0" u="none" strike="noStrike" dirty="0">
                          <a:solidFill>
                            <a:srgbClr val="000000"/>
                          </a:solidFill>
                          <a:effectLst/>
                          <a:latin typeface="ＭＳ Ｐゴシック" panose="020B0600070205080204" pitchFamily="50" charset="-128"/>
                          <a:ea typeface="+mn-ea"/>
                        </a:rPr>
                        <a:t>（専用）のほか県保健所 </a:t>
                      </a:r>
                      <a:r>
                        <a:rPr lang="en-US" altLang="ja-JP" sz="700" b="0" i="0" u="none" strike="noStrike" dirty="0">
                          <a:solidFill>
                            <a:srgbClr val="000000"/>
                          </a:solidFill>
                          <a:effectLst/>
                          <a:latin typeface="ＭＳ Ｐゴシック" panose="020B0600070205080204" pitchFamily="50" charset="-128"/>
                          <a:ea typeface="+mn-ea"/>
                        </a:rPr>
                        <a:t>	</a:t>
                      </a:r>
                      <a:r>
                        <a:rPr 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FAX 088-621-2841 	</a:t>
                      </a:r>
                      <a:r>
                        <a:rPr kumimoji="1" lang="en-US" sz="700" b="0" i="0" u="none" strike="noStrike" kern="1200" dirty="0">
                          <a:solidFill>
                            <a:srgbClr val="000000"/>
                          </a:solidFill>
                          <a:effectLst/>
                          <a:latin typeface="ＭＳ Ｐゴシック" panose="020B0600070205080204" pitchFamily="50" charset="-128"/>
                          <a:ea typeface="ＭＳ Ｐゴシック" panose="020B0600070205080204" pitchFamily="50" charset="-128"/>
                          <a:cs typeface="+mn-cs"/>
                        </a:rPr>
                        <a:t>kenkoudukurika@pref.tokushima.jp</a:t>
                      </a:r>
                    </a:p>
                  </a:txBody>
                  <a:tcPr marL="36000" marR="36000" marT="0"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solidFill>
                      <a:srgbClr val="F4F7DD"/>
                    </a:solidFill>
                  </a:tcPr>
                </a:tc>
                <a:extLst>
                  <a:ext uri="{0D108BD9-81ED-4DB2-BD59-A6C34878D82A}">
                    <a16:rowId xmlns:a16="http://schemas.microsoft.com/office/drawing/2014/main" val="10036"/>
                  </a:ext>
                </a:extLst>
              </a:tr>
              <a:tr h="169200">
                <a:tc>
                  <a:txBody>
                    <a:bodyPr/>
                    <a:lstStyle/>
                    <a:p>
                      <a:pPr algn="ctr">
                        <a:lnSpc>
                          <a:spcPts val="800"/>
                        </a:lnSpc>
                      </a:pPr>
                      <a:r>
                        <a:rPr kumimoji="1" lang="en-US" altLang="ja-JP" sz="700" dirty="0"/>
                        <a:t>37</a:t>
                      </a:r>
                      <a:endParaRPr kumimoji="1" lang="ja-JP" altLang="en-US" sz="700" dirty="0">
                        <a:latin typeface="+mn-ea"/>
                        <a:ea typeface="+mn-ea"/>
                      </a:endParaRPr>
                    </a:p>
                  </a:txBody>
                  <a:tcPr marL="36000" marR="36000" marT="0"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tcPr>
                </a:tc>
                <a:tc>
                  <a:txBody>
                    <a:bodyPr/>
                    <a:lstStyle/>
                    <a:p>
                      <a:pPr algn="ctr" fontAlgn="ctr"/>
                      <a:r>
                        <a:rPr lang="ja-JP" altLang="en-US" sz="700" b="0" i="0" u="none" strike="noStrike">
                          <a:solidFill>
                            <a:srgbClr val="000000"/>
                          </a:solidFill>
                          <a:effectLst/>
                          <a:latin typeface="ＭＳ Ｐゴシック" panose="020B0600070205080204" pitchFamily="50" charset="-128"/>
                          <a:ea typeface="ＭＳ Ｐゴシック" panose="020B0600070205080204" pitchFamily="50" charset="-128"/>
                        </a:rPr>
                        <a:t>香川県</a:t>
                      </a:r>
                    </a:p>
                  </a:txBody>
                  <a:tcPr marL="9525" marR="9525" marT="9525"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tcPr>
                </a:tc>
                <a:tc>
                  <a:txBody>
                    <a:bodyPr/>
                    <a:lstStyle/>
                    <a:p>
                      <a:pPr algn="just" fontAlgn="ctr"/>
                      <a:r>
                        <a:rPr lang="ja-JP" alt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旧優生保護法一時金受付・相談窓口</a:t>
                      </a:r>
                    </a:p>
                  </a:txBody>
                  <a:tcPr marL="36000" marR="36000" marT="0"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tcPr>
                </a:tc>
                <a:tc>
                  <a:txBody>
                    <a:bodyPr/>
                    <a:lstStyle/>
                    <a:p>
                      <a:pPr algn="just" fontAlgn="ctr">
                        <a:tabLst>
                          <a:tab pos="1152000" algn="l"/>
                          <a:tab pos="2160000" algn="l"/>
                        </a:tabLst>
                      </a:pPr>
                      <a:r>
                        <a:rPr lang="ja-JP" alt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電話 </a:t>
                      </a:r>
                      <a:r>
                        <a:rPr lang="en-US" altLang="ja-JP" sz="700" b="0" i="0" u="none" strike="noStrike" dirty="0">
                          <a:solidFill>
                            <a:srgbClr val="000000"/>
                          </a:solidFill>
                          <a:effectLst/>
                          <a:latin typeface="ＭＳ Ｐゴシック" panose="020B0600070205080204" pitchFamily="50" charset="-128"/>
                          <a:ea typeface="ＭＳ Ｐゴシック" panose="020B0600070205080204" pitchFamily="50" charset="-128"/>
                        </a:rPr>
                        <a:t>087-832-3900 </a:t>
                      </a:r>
                      <a:r>
                        <a:rPr lang="ja-JP" alt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（専用）</a:t>
                      </a:r>
                      <a:r>
                        <a:rPr lang="en-US" altLang="ja-JP" sz="700" b="0" i="0" u="none" strike="noStrike" dirty="0">
                          <a:solidFill>
                            <a:srgbClr val="000000"/>
                          </a:solidFill>
                          <a:effectLst/>
                          <a:latin typeface="ＭＳ Ｐゴシック" panose="020B0600070205080204" pitchFamily="50" charset="-128"/>
                          <a:ea typeface="ＭＳ Ｐゴシック" panose="020B0600070205080204" pitchFamily="50" charset="-128"/>
                        </a:rPr>
                        <a:t>	</a:t>
                      </a:r>
                      <a:r>
                        <a:rPr 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FAX 087-806-0207 	kosodate@pref.kagawa.lg.jp</a:t>
                      </a:r>
                    </a:p>
                  </a:txBody>
                  <a:tcPr marL="36000" marR="36000" marT="0"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tcPr>
                </a:tc>
                <a:extLst>
                  <a:ext uri="{0D108BD9-81ED-4DB2-BD59-A6C34878D82A}">
                    <a16:rowId xmlns:a16="http://schemas.microsoft.com/office/drawing/2014/main" val="10037"/>
                  </a:ext>
                </a:extLst>
              </a:tr>
              <a:tr h="169200">
                <a:tc>
                  <a:txBody>
                    <a:bodyPr/>
                    <a:lstStyle/>
                    <a:p>
                      <a:pPr algn="ctr">
                        <a:lnSpc>
                          <a:spcPts val="800"/>
                        </a:lnSpc>
                      </a:pPr>
                      <a:r>
                        <a:rPr kumimoji="1" lang="en-US" altLang="ja-JP" sz="700" dirty="0"/>
                        <a:t>38</a:t>
                      </a:r>
                      <a:endParaRPr kumimoji="1" lang="ja-JP" altLang="en-US" sz="700" dirty="0">
                        <a:latin typeface="+mn-ea"/>
                        <a:ea typeface="+mn-ea"/>
                      </a:endParaRPr>
                    </a:p>
                  </a:txBody>
                  <a:tcPr marL="36000" marR="36000" marT="0"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solidFill>
                      <a:srgbClr val="F4F7DD"/>
                    </a:solidFill>
                  </a:tcPr>
                </a:tc>
                <a:tc>
                  <a:txBody>
                    <a:bodyPr/>
                    <a:lstStyle/>
                    <a:p>
                      <a:pPr algn="ctr" fontAlgn="ctr"/>
                      <a:r>
                        <a:rPr lang="ja-JP" alt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愛媛県</a:t>
                      </a:r>
                    </a:p>
                  </a:txBody>
                  <a:tcPr marL="9525" marR="9525" marT="9525"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solidFill>
                      <a:srgbClr val="F4F7DD"/>
                    </a:solidFill>
                  </a:tcPr>
                </a:tc>
                <a:tc>
                  <a:txBody>
                    <a:bodyPr/>
                    <a:lstStyle/>
                    <a:p>
                      <a:pPr algn="just" fontAlgn="ctr"/>
                      <a:r>
                        <a:rPr lang="ja-JP" alt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旧優生保護法一時金受付・相談窓口</a:t>
                      </a:r>
                    </a:p>
                  </a:txBody>
                  <a:tcPr marL="36000" marR="36000" marT="0"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solidFill>
                      <a:srgbClr val="F4F7DD"/>
                    </a:solidFill>
                  </a:tcPr>
                </a:tc>
                <a:tc>
                  <a:txBody>
                    <a:bodyPr/>
                    <a:lstStyle/>
                    <a:p>
                      <a:pPr algn="just" fontAlgn="ctr">
                        <a:tabLst>
                          <a:tab pos="1150938" algn="l"/>
                          <a:tab pos="2047875" algn="l"/>
                          <a:tab pos="2974975" algn="l"/>
                        </a:tabLst>
                      </a:pPr>
                      <a:r>
                        <a:rPr lang="ja-JP" alt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電話 </a:t>
                      </a:r>
                      <a:r>
                        <a:rPr lang="en-US" altLang="ja-JP" sz="700" b="0" i="0" u="none" strike="noStrike" dirty="0">
                          <a:solidFill>
                            <a:srgbClr val="000000"/>
                          </a:solidFill>
                          <a:effectLst/>
                          <a:latin typeface="ＭＳ Ｐゴシック" panose="020B0600070205080204" pitchFamily="50" charset="-128"/>
                          <a:ea typeface="+mn-ea"/>
                        </a:rPr>
                        <a:t>089-912-2405 (</a:t>
                      </a:r>
                      <a:r>
                        <a:rPr lang="ja-JP" alt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健康増進課）のほか県保健所　</a:t>
                      </a:r>
                      <a:r>
                        <a:rPr lang="en-US" altLang="ja-JP" sz="700" b="0" i="0" u="none" strike="noStrike" dirty="0">
                          <a:solidFill>
                            <a:srgbClr val="000000"/>
                          </a:solidFill>
                          <a:effectLst/>
                          <a:latin typeface="ＭＳ Ｐゴシック" panose="020B0600070205080204" pitchFamily="50" charset="-128"/>
                          <a:ea typeface="ＭＳ Ｐゴシック" panose="020B0600070205080204" pitchFamily="50" charset="-128"/>
                        </a:rPr>
                        <a:t>	</a:t>
                      </a:r>
                      <a:r>
                        <a:rPr 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FAX 089-912-2399	healthpro@pref.ehime.lg.jp</a:t>
                      </a:r>
                    </a:p>
                  </a:txBody>
                  <a:tcPr marL="36000" marR="36000" marT="0"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solidFill>
                      <a:srgbClr val="F4F7DD"/>
                    </a:solidFill>
                  </a:tcPr>
                </a:tc>
                <a:extLst>
                  <a:ext uri="{0D108BD9-81ED-4DB2-BD59-A6C34878D82A}">
                    <a16:rowId xmlns:a16="http://schemas.microsoft.com/office/drawing/2014/main" val="10038"/>
                  </a:ext>
                </a:extLst>
              </a:tr>
              <a:tr h="169200">
                <a:tc>
                  <a:txBody>
                    <a:bodyPr/>
                    <a:lstStyle/>
                    <a:p>
                      <a:pPr algn="ctr">
                        <a:lnSpc>
                          <a:spcPts val="800"/>
                        </a:lnSpc>
                      </a:pPr>
                      <a:r>
                        <a:rPr kumimoji="1" lang="en-US" altLang="ja-JP" sz="700" dirty="0"/>
                        <a:t>39</a:t>
                      </a:r>
                      <a:endParaRPr kumimoji="1" lang="ja-JP" altLang="en-US" sz="700" dirty="0">
                        <a:latin typeface="+mn-ea"/>
                        <a:ea typeface="+mn-ea"/>
                      </a:endParaRPr>
                    </a:p>
                  </a:txBody>
                  <a:tcPr marL="36000" marR="36000" marT="0"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tcPr>
                </a:tc>
                <a:tc>
                  <a:txBody>
                    <a:bodyPr/>
                    <a:lstStyle/>
                    <a:p>
                      <a:pPr algn="ctr" fontAlgn="ctr"/>
                      <a:r>
                        <a:rPr lang="ja-JP" altLang="en-US" sz="700" b="0" i="0" u="none" strike="noStrike">
                          <a:solidFill>
                            <a:srgbClr val="000000"/>
                          </a:solidFill>
                          <a:effectLst/>
                          <a:latin typeface="ＭＳ Ｐゴシック" panose="020B0600070205080204" pitchFamily="50" charset="-128"/>
                          <a:ea typeface="ＭＳ Ｐゴシック" panose="020B0600070205080204" pitchFamily="50" charset="-128"/>
                        </a:rPr>
                        <a:t>高知県</a:t>
                      </a:r>
                    </a:p>
                  </a:txBody>
                  <a:tcPr marL="9525" marR="9525" marT="9525"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tcPr>
                </a:tc>
                <a:tc>
                  <a:txBody>
                    <a:bodyPr/>
                    <a:lstStyle/>
                    <a:p>
                      <a:pPr algn="just" fontAlgn="ctr"/>
                      <a:r>
                        <a:rPr lang="ja-JP" alt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旧優生保護法一時金受付・相談窓口</a:t>
                      </a:r>
                    </a:p>
                  </a:txBody>
                  <a:tcPr marL="36000" marR="36000" marT="0"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tcPr>
                </a:tc>
                <a:tc>
                  <a:txBody>
                    <a:bodyPr/>
                    <a:lstStyle/>
                    <a:p>
                      <a:pPr algn="just" fontAlgn="ctr">
                        <a:tabLst>
                          <a:tab pos="1152000" algn="l"/>
                          <a:tab pos="2160000" algn="l"/>
                        </a:tabLst>
                      </a:pPr>
                      <a:r>
                        <a:rPr lang="ja-JP" alt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電話 </a:t>
                      </a:r>
                      <a:r>
                        <a:rPr lang="en-US" altLang="ja-JP" sz="700" b="0" i="0" u="none" strike="noStrike" dirty="0">
                          <a:solidFill>
                            <a:srgbClr val="000000"/>
                          </a:solidFill>
                          <a:effectLst/>
                          <a:latin typeface="ＭＳ Ｐゴシック" panose="020B0600070205080204" pitchFamily="50" charset="-128"/>
                          <a:ea typeface="ＭＳ Ｐゴシック" panose="020B0600070205080204" pitchFamily="50" charset="-128"/>
                        </a:rPr>
                        <a:t>088-823-9727 </a:t>
                      </a:r>
                      <a:r>
                        <a:rPr lang="ja-JP" alt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（専用）</a:t>
                      </a:r>
                      <a:r>
                        <a:rPr lang="en-US" altLang="ja-JP" sz="700" b="0" i="0" u="none" strike="noStrike" dirty="0">
                          <a:solidFill>
                            <a:srgbClr val="000000"/>
                          </a:solidFill>
                          <a:effectLst/>
                          <a:latin typeface="ＭＳ Ｐゴシック" panose="020B0600070205080204" pitchFamily="50" charset="-128"/>
                          <a:ea typeface="ＭＳ Ｐゴシック" panose="020B0600070205080204" pitchFamily="50" charset="-128"/>
                        </a:rPr>
                        <a:t>	</a:t>
                      </a:r>
                      <a:r>
                        <a:rPr 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FAX 088-823-9658 	yuuseihogo@ken.pref.kochi.lg.jp</a:t>
                      </a:r>
                    </a:p>
                  </a:txBody>
                  <a:tcPr marL="36000" marR="36000" marT="0"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tcPr>
                </a:tc>
                <a:extLst>
                  <a:ext uri="{0D108BD9-81ED-4DB2-BD59-A6C34878D82A}">
                    <a16:rowId xmlns:a16="http://schemas.microsoft.com/office/drawing/2014/main" val="10039"/>
                  </a:ext>
                </a:extLst>
              </a:tr>
              <a:tr h="169200">
                <a:tc>
                  <a:txBody>
                    <a:bodyPr/>
                    <a:lstStyle/>
                    <a:p>
                      <a:pPr algn="ctr">
                        <a:lnSpc>
                          <a:spcPts val="800"/>
                        </a:lnSpc>
                      </a:pPr>
                      <a:r>
                        <a:rPr kumimoji="1" lang="en-US" altLang="ja-JP" sz="700" dirty="0"/>
                        <a:t>40</a:t>
                      </a:r>
                      <a:endParaRPr kumimoji="1" lang="ja-JP" altLang="en-US" sz="700" dirty="0">
                        <a:latin typeface="+mn-ea"/>
                        <a:ea typeface="+mn-ea"/>
                      </a:endParaRPr>
                    </a:p>
                  </a:txBody>
                  <a:tcPr marL="36000" marR="36000" marT="0"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solidFill>
                      <a:srgbClr val="F4F7DD"/>
                    </a:solidFill>
                  </a:tcPr>
                </a:tc>
                <a:tc>
                  <a:txBody>
                    <a:bodyPr/>
                    <a:lstStyle/>
                    <a:p>
                      <a:pPr algn="ctr" fontAlgn="ctr"/>
                      <a:r>
                        <a:rPr lang="ja-JP" altLang="en-US" sz="700" b="0" i="0" u="none" strike="noStrike">
                          <a:solidFill>
                            <a:srgbClr val="000000"/>
                          </a:solidFill>
                          <a:effectLst/>
                          <a:latin typeface="ＭＳ Ｐゴシック" panose="020B0600070205080204" pitchFamily="50" charset="-128"/>
                          <a:ea typeface="ＭＳ Ｐゴシック" panose="020B0600070205080204" pitchFamily="50" charset="-128"/>
                        </a:rPr>
                        <a:t>福岡県</a:t>
                      </a:r>
                    </a:p>
                  </a:txBody>
                  <a:tcPr marL="9525" marR="9525" marT="9525"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solidFill>
                      <a:srgbClr val="F4F7DD"/>
                    </a:solidFill>
                  </a:tcPr>
                </a:tc>
                <a:tc>
                  <a:txBody>
                    <a:bodyPr/>
                    <a:lstStyle/>
                    <a:p>
                      <a:pPr algn="just" fontAlgn="ctr"/>
                      <a:r>
                        <a:rPr lang="ja-JP" alt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旧優生保護法一時金支給受付・相談窓口</a:t>
                      </a:r>
                    </a:p>
                  </a:txBody>
                  <a:tcPr marL="36000" marR="36000" marT="0"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solidFill>
                      <a:srgbClr val="F4F7DD"/>
                    </a:solidFill>
                  </a:tcPr>
                </a:tc>
                <a:tc>
                  <a:txBody>
                    <a:bodyPr/>
                    <a:lstStyle/>
                    <a:p>
                      <a:pPr algn="just" fontAlgn="ctr">
                        <a:tabLst>
                          <a:tab pos="1152000" algn="l"/>
                          <a:tab pos="2160000" algn="l"/>
                        </a:tabLst>
                      </a:pPr>
                      <a:r>
                        <a:rPr lang="ja-JP" alt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電話 </a:t>
                      </a:r>
                      <a:r>
                        <a:rPr lang="en-US" altLang="ja-JP" sz="700" b="0" i="0" u="none" strike="noStrike" dirty="0">
                          <a:solidFill>
                            <a:srgbClr val="000000"/>
                          </a:solidFill>
                          <a:effectLst/>
                          <a:latin typeface="ＭＳ Ｐゴシック" panose="020B0600070205080204" pitchFamily="50" charset="-128"/>
                          <a:ea typeface="ＭＳ Ｐゴシック" panose="020B0600070205080204" pitchFamily="50" charset="-128"/>
                        </a:rPr>
                        <a:t>092-632-5175 </a:t>
                      </a:r>
                      <a:r>
                        <a:rPr lang="ja-JP" alt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（専用）</a:t>
                      </a:r>
                      <a:r>
                        <a:rPr lang="en-US" altLang="ja-JP" sz="700" b="0" i="0" u="none" strike="noStrike" dirty="0">
                          <a:solidFill>
                            <a:srgbClr val="000000"/>
                          </a:solidFill>
                          <a:effectLst/>
                          <a:latin typeface="ＭＳ Ｐゴシック" panose="020B0600070205080204" pitchFamily="50" charset="-128"/>
                          <a:ea typeface="ＭＳ Ｐゴシック" panose="020B0600070205080204" pitchFamily="50" charset="-128"/>
                        </a:rPr>
                        <a:t>	</a:t>
                      </a:r>
                      <a:r>
                        <a:rPr 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FAX 092-643-3271 	ichijikin@pref.fukuoka.lg.jp</a:t>
                      </a:r>
                    </a:p>
                  </a:txBody>
                  <a:tcPr marL="36000" marR="36000" marT="0"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solidFill>
                      <a:srgbClr val="F4F7DD"/>
                    </a:solidFill>
                  </a:tcPr>
                </a:tc>
                <a:extLst>
                  <a:ext uri="{0D108BD9-81ED-4DB2-BD59-A6C34878D82A}">
                    <a16:rowId xmlns:a16="http://schemas.microsoft.com/office/drawing/2014/main" val="10040"/>
                  </a:ext>
                </a:extLst>
              </a:tr>
              <a:tr h="169200">
                <a:tc>
                  <a:txBody>
                    <a:bodyPr/>
                    <a:lstStyle/>
                    <a:p>
                      <a:pPr algn="ctr">
                        <a:lnSpc>
                          <a:spcPts val="800"/>
                        </a:lnSpc>
                      </a:pPr>
                      <a:r>
                        <a:rPr kumimoji="1" lang="en-US" altLang="ja-JP" sz="700" dirty="0"/>
                        <a:t>41</a:t>
                      </a:r>
                      <a:endParaRPr kumimoji="1" lang="ja-JP" altLang="en-US" sz="700" dirty="0">
                        <a:latin typeface="+mn-ea"/>
                        <a:ea typeface="+mn-ea"/>
                      </a:endParaRPr>
                    </a:p>
                  </a:txBody>
                  <a:tcPr marL="36000" marR="36000" marT="0"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tcPr>
                </a:tc>
                <a:tc>
                  <a:txBody>
                    <a:bodyPr/>
                    <a:lstStyle/>
                    <a:p>
                      <a:pPr algn="ctr" fontAlgn="ctr"/>
                      <a:r>
                        <a:rPr lang="ja-JP" altLang="en-US" sz="700" b="0" i="0" u="none" strike="noStrike">
                          <a:solidFill>
                            <a:srgbClr val="000000"/>
                          </a:solidFill>
                          <a:effectLst/>
                          <a:latin typeface="ＭＳ Ｐゴシック" panose="020B0600070205080204" pitchFamily="50" charset="-128"/>
                          <a:ea typeface="ＭＳ Ｐゴシック" panose="020B0600070205080204" pitchFamily="50" charset="-128"/>
                        </a:rPr>
                        <a:t>佐賀県</a:t>
                      </a:r>
                    </a:p>
                  </a:txBody>
                  <a:tcPr marL="9525" marR="9525" marT="9525"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tcPr>
                </a:tc>
                <a:tc>
                  <a:txBody>
                    <a:bodyPr/>
                    <a:lstStyle/>
                    <a:p>
                      <a:pPr algn="just" fontAlgn="ctr"/>
                      <a:r>
                        <a:rPr lang="zh-TW" alt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旧優生保護法一時金請求相談窓口</a:t>
                      </a:r>
                    </a:p>
                  </a:txBody>
                  <a:tcPr marL="36000" marR="36000" marT="0"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tcPr>
                </a:tc>
                <a:tc>
                  <a:txBody>
                    <a:bodyPr/>
                    <a:lstStyle/>
                    <a:p>
                      <a:pPr algn="just" fontAlgn="ctr">
                        <a:tabLst>
                          <a:tab pos="1152000" algn="l"/>
                          <a:tab pos="2160000" algn="l"/>
                        </a:tabLst>
                      </a:pPr>
                      <a:r>
                        <a:rPr lang="zh-TW" alt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電話 </a:t>
                      </a:r>
                      <a:r>
                        <a:rPr lang="en-US" altLang="zh-TW" sz="700" b="0" i="0" u="none" strike="noStrike" dirty="0">
                          <a:solidFill>
                            <a:srgbClr val="000000"/>
                          </a:solidFill>
                          <a:effectLst/>
                          <a:latin typeface="ＭＳ Ｐゴシック" panose="020B0600070205080204" pitchFamily="50" charset="-128"/>
                          <a:ea typeface="ＭＳ Ｐゴシック" panose="020B0600070205080204" pitchFamily="50" charset="-128"/>
                        </a:rPr>
                        <a:t>0120-525-856 </a:t>
                      </a:r>
                      <a:r>
                        <a:rPr lang="zh-TW" alt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（専用） </a:t>
                      </a:r>
                      <a:r>
                        <a:rPr lang="en-US" altLang="zh-TW" sz="700" b="0" i="0" u="none" strike="noStrike" dirty="0">
                          <a:solidFill>
                            <a:srgbClr val="000000"/>
                          </a:solidFill>
                          <a:effectLst/>
                          <a:latin typeface="ＭＳ Ｐゴシック" panose="020B0600070205080204" pitchFamily="50" charset="-128"/>
                          <a:ea typeface="ＭＳ Ｐゴシック" panose="020B0600070205080204" pitchFamily="50" charset="-128"/>
                        </a:rPr>
                        <a:t>	FAX 0952-25-7300 	kodomo-katei@pref.saga.lg.jp</a:t>
                      </a:r>
                    </a:p>
                  </a:txBody>
                  <a:tcPr marL="36000" marR="36000" marT="0"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tcPr>
                </a:tc>
                <a:extLst>
                  <a:ext uri="{0D108BD9-81ED-4DB2-BD59-A6C34878D82A}">
                    <a16:rowId xmlns:a16="http://schemas.microsoft.com/office/drawing/2014/main" val="10041"/>
                  </a:ext>
                </a:extLst>
              </a:tr>
              <a:tr h="169200">
                <a:tc>
                  <a:txBody>
                    <a:bodyPr/>
                    <a:lstStyle/>
                    <a:p>
                      <a:pPr algn="ctr">
                        <a:lnSpc>
                          <a:spcPts val="800"/>
                        </a:lnSpc>
                      </a:pPr>
                      <a:r>
                        <a:rPr kumimoji="1" lang="en-US" altLang="ja-JP" sz="700" dirty="0"/>
                        <a:t>42</a:t>
                      </a:r>
                      <a:endParaRPr kumimoji="1" lang="ja-JP" altLang="en-US" sz="700" dirty="0">
                        <a:latin typeface="+mn-ea"/>
                        <a:ea typeface="+mn-ea"/>
                      </a:endParaRPr>
                    </a:p>
                  </a:txBody>
                  <a:tcPr marL="36000" marR="36000" marT="0"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solidFill>
                      <a:srgbClr val="F4F7DD"/>
                    </a:solidFill>
                  </a:tcPr>
                </a:tc>
                <a:tc>
                  <a:txBody>
                    <a:bodyPr/>
                    <a:lstStyle/>
                    <a:p>
                      <a:pPr algn="ctr" fontAlgn="ctr"/>
                      <a:r>
                        <a:rPr lang="ja-JP" altLang="en-US" sz="700" b="0" i="0" u="none" strike="noStrike">
                          <a:solidFill>
                            <a:srgbClr val="000000"/>
                          </a:solidFill>
                          <a:effectLst/>
                          <a:latin typeface="ＭＳ Ｐゴシック" panose="020B0600070205080204" pitchFamily="50" charset="-128"/>
                          <a:ea typeface="ＭＳ Ｐゴシック" panose="020B0600070205080204" pitchFamily="50" charset="-128"/>
                        </a:rPr>
                        <a:t>長崎県</a:t>
                      </a:r>
                    </a:p>
                  </a:txBody>
                  <a:tcPr marL="9525" marR="9525" marT="9525"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solidFill>
                      <a:srgbClr val="F4F7DD"/>
                    </a:solidFill>
                  </a:tcPr>
                </a:tc>
                <a:tc>
                  <a:txBody>
                    <a:bodyPr/>
                    <a:lstStyle/>
                    <a:p>
                      <a:pPr algn="just" fontAlgn="ctr"/>
                      <a:r>
                        <a:rPr lang="ja-JP" alt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旧優生保護法一時金受付・相談窓口</a:t>
                      </a:r>
                    </a:p>
                  </a:txBody>
                  <a:tcPr marL="36000" marR="36000" marT="0"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solidFill>
                      <a:srgbClr val="F4F7DD"/>
                    </a:solidFill>
                  </a:tcPr>
                </a:tc>
                <a:tc>
                  <a:txBody>
                    <a:bodyPr/>
                    <a:lstStyle/>
                    <a:p>
                      <a:pPr algn="just" fontAlgn="ctr">
                        <a:tabLst>
                          <a:tab pos="1152000" algn="l"/>
                          <a:tab pos="2160000" algn="l"/>
                        </a:tabLst>
                      </a:pPr>
                      <a:r>
                        <a:rPr lang="ja-JP" alt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電話 </a:t>
                      </a:r>
                      <a:r>
                        <a:rPr lang="en-US" altLang="ja-JP" sz="700" b="0" i="0" u="none" strike="noStrike" dirty="0">
                          <a:solidFill>
                            <a:srgbClr val="000000"/>
                          </a:solidFill>
                          <a:effectLst/>
                          <a:latin typeface="ＭＳ Ｐゴシック" panose="020B0600070205080204" pitchFamily="50" charset="-128"/>
                          <a:ea typeface="ＭＳ Ｐゴシック" panose="020B0600070205080204" pitchFamily="50" charset="-128"/>
                        </a:rPr>
                        <a:t>095-895-2446 </a:t>
                      </a:r>
                      <a:r>
                        <a:rPr lang="ja-JP" alt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（専用）</a:t>
                      </a:r>
                      <a:r>
                        <a:rPr lang="en-US" altLang="ja-JP" sz="700" b="0" i="0" u="none" strike="noStrike" dirty="0">
                          <a:solidFill>
                            <a:srgbClr val="000000"/>
                          </a:solidFill>
                          <a:effectLst/>
                          <a:latin typeface="ＭＳ Ｐゴシック" panose="020B0600070205080204" pitchFamily="50" charset="-128"/>
                          <a:ea typeface="ＭＳ Ｐゴシック" panose="020B0600070205080204" pitchFamily="50" charset="-128"/>
                        </a:rPr>
                        <a:t>	</a:t>
                      </a:r>
                      <a:r>
                        <a:rPr 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FAX 095-825-6470 	s04820@pref.nagasaki.lg.jp</a:t>
                      </a:r>
                    </a:p>
                  </a:txBody>
                  <a:tcPr marL="36000" marR="36000" marT="0"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solidFill>
                      <a:srgbClr val="F4F7DD"/>
                    </a:solidFill>
                  </a:tcPr>
                </a:tc>
                <a:extLst>
                  <a:ext uri="{0D108BD9-81ED-4DB2-BD59-A6C34878D82A}">
                    <a16:rowId xmlns:a16="http://schemas.microsoft.com/office/drawing/2014/main" val="10042"/>
                  </a:ext>
                </a:extLst>
              </a:tr>
              <a:tr h="169200">
                <a:tc>
                  <a:txBody>
                    <a:bodyPr/>
                    <a:lstStyle/>
                    <a:p>
                      <a:pPr algn="ctr">
                        <a:lnSpc>
                          <a:spcPts val="800"/>
                        </a:lnSpc>
                      </a:pPr>
                      <a:r>
                        <a:rPr kumimoji="1" lang="en-US" altLang="ja-JP" sz="700" dirty="0"/>
                        <a:t>43</a:t>
                      </a:r>
                      <a:endParaRPr kumimoji="1" lang="ja-JP" altLang="en-US" sz="700" dirty="0">
                        <a:latin typeface="+mn-ea"/>
                        <a:ea typeface="+mn-ea"/>
                      </a:endParaRPr>
                    </a:p>
                  </a:txBody>
                  <a:tcPr marL="36000" marR="36000" marT="0"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tcPr>
                </a:tc>
                <a:tc>
                  <a:txBody>
                    <a:bodyPr/>
                    <a:lstStyle/>
                    <a:p>
                      <a:pPr algn="ctr" fontAlgn="ctr"/>
                      <a:r>
                        <a:rPr lang="ja-JP" altLang="en-US" sz="700" b="0" i="0" u="none" strike="noStrike">
                          <a:solidFill>
                            <a:srgbClr val="000000"/>
                          </a:solidFill>
                          <a:effectLst/>
                          <a:latin typeface="ＭＳ Ｐゴシック" panose="020B0600070205080204" pitchFamily="50" charset="-128"/>
                          <a:ea typeface="ＭＳ Ｐゴシック" panose="020B0600070205080204" pitchFamily="50" charset="-128"/>
                        </a:rPr>
                        <a:t>熊本県</a:t>
                      </a:r>
                    </a:p>
                  </a:txBody>
                  <a:tcPr marL="9525" marR="9525" marT="9525"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tcPr>
                </a:tc>
                <a:tc>
                  <a:txBody>
                    <a:bodyPr/>
                    <a:lstStyle/>
                    <a:p>
                      <a:pPr algn="just" fontAlgn="ctr"/>
                      <a:r>
                        <a:rPr lang="ja-JP" alt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旧優生保護法一時金受付・相談窓口</a:t>
                      </a:r>
                    </a:p>
                  </a:txBody>
                  <a:tcPr marL="36000" marR="36000" marT="0"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tcPr>
                </a:tc>
                <a:tc>
                  <a:txBody>
                    <a:bodyPr/>
                    <a:lstStyle/>
                    <a:p>
                      <a:pPr algn="just" fontAlgn="ctr">
                        <a:tabLst>
                          <a:tab pos="1152000" algn="l"/>
                          <a:tab pos="2160000" algn="l"/>
                        </a:tabLst>
                      </a:pPr>
                      <a:r>
                        <a:rPr lang="ja-JP" alt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電話 </a:t>
                      </a:r>
                      <a:r>
                        <a:rPr lang="en-US" altLang="ja-JP" sz="700" b="0" i="0" u="none" strike="noStrike" dirty="0">
                          <a:solidFill>
                            <a:srgbClr val="000000"/>
                          </a:solidFill>
                          <a:effectLst/>
                          <a:latin typeface="ＭＳ Ｐゴシック" panose="020B0600070205080204" pitchFamily="50" charset="-128"/>
                          <a:ea typeface="ＭＳ Ｐゴシック" panose="020B0600070205080204" pitchFamily="50" charset="-128"/>
                        </a:rPr>
                        <a:t>096-333-2352 </a:t>
                      </a:r>
                      <a:r>
                        <a:rPr lang="ja-JP" alt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（専用）</a:t>
                      </a:r>
                      <a:r>
                        <a:rPr lang="en-US" altLang="ja-JP" sz="700" b="0" i="0" u="none" strike="noStrike" dirty="0">
                          <a:solidFill>
                            <a:srgbClr val="000000"/>
                          </a:solidFill>
                          <a:effectLst/>
                          <a:latin typeface="ＭＳ Ｐゴシック" panose="020B0600070205080204" pitchFamily="50" charset="-128"/>
                          <a:ea typeface="ＭＳ Ｐゴシック" panose="020B0600070205080204" pitchFamily="50" charset="-128"/>
                        </a:rPr>
                        <a:t>	</a:t>
                      </a:r>
                      <a:r>
                        <a:rPr 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FAX 096-383-1427	yuusei@pref.kumamoto.lg.jp</a:t>
                      </a:r>
                    </a:p>
                  </a:txBody>
                  <a:tcPr marL="36000" marR="36000" marT="0"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tcPr>
                </a:tc>
                <a:extLst>
                  <a:ext uri="{0D108BD9-81ED-4DB2-BD59-A6C34878D82A}">
                    <a16:rowId xmlns:a16="http://schemas.microsoft.com/office/drawing/2014/main" val="10043"/>
                  </a:ext>
                </a:extLst>
              </a:tr>
              <a:tr h="169200">
                <a:tc>
                  <a:txBody>
                    <a:bodyPr/>
                    <a:lstStyle/>
                    <a:p>
                      <a:pPr algn="ctr">
                        <a:lnSpc>
                          <a:spcPts val="800"/>
                        </a:lnSpc>
                      </a:pPr>
                      <a:r>
                        <a:rPr kumimoji="1" lang="en-US" altLang="ja-JP" sz="700" dirty="0"/>
                        <a:t>44</a:t>
                      </a:r>
                      <a:endParaRPr kumimoji="1" lang="ja-JP" altLang="en-US" sz="700" dirty="0">
                        <a:latin typeface="+mn-ea"/>
                        <a:ea typeface="+mn-ea"/>
                      </a:endParaRPr>
                    </a:p>
                  </a:txBody>
                  <a:tcPr marL="36000" marR="36000" marT="0"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solidFill>
                      <a:srgbClr val="F4F7DD"/>
                    </a:solidFill>
                  </a:tcPr>
                </a:tc>
                <a:tc>
                  <a:txBody>
                    <a:bodyPr/>
                    <a:lstStyle/>
                    <a:p>
                      <a:pPr algn="ctr" fontAlgn="ctr"/>
                      <a:r>
                        <a:rPr lang="ja-JP" altLang="en-US" sz="700" b="0" i="0" u="none" strike="noStrike">
                          <a:solidFill>
                            <a:srgbClr val="000000"/>
                          </a:solidFill>
                          <a:effectLst/>
                          <a:latin typeface="ＭＳ Ｐゴシック" panose="020B0600070205080204" pitchFamily="50" charset="-128"/>
                          <a:ea typeface="ＭＳ Ｐゴシック" panose="020B0600070205080204" pitchFamily="50" charset="-128"/>
                        </a:rPr>
                        <a:t>大分県</a:t>
                      </a:r>
                    </a:p>
                  </a:txBody>
                  <a:tcPr marL="9525" marR="9525" marT="9525"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solidFill>
                      <a:srgbClr val="F4F7DD"/>
                    </a:solidFill>
                  </a:tcPr>
                </a:tc>
                <a:tc>
                  <a:txBody>
                    <a:bodyPr/>
                    <a:lstStyle/>
                    <a:p>
                      <a:pPr algn="just" fontAlgn="ctr"/>
                      <a:r>
                        <a:rPr lang="zh-TW" alt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旧優生保護法相談窓口</a:t>
                      </a:r>
                    </a:p>
                  </a:txBody>
                  <a:tcPr marL="36000" marR="36000" marT="0"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solidFill>
                      <a:srgbClr val="F4F7DD"/>
                    </a:solidFill>
                  </a:tcPr>
                </a:tc>
                <a:tc>
                  <a:txBody>
                    <a:bodyPr/>
                    <a:lstStyle/>
                    <a:p>
                      <a:pPr algn="just" fontAlgn="ctr">
                        <a:tabLst>
                          <a:tab pos="1152000" algn="l"/>
                          <a:tab pos="2160000" algn="l"/>
                        </a:tabLst>
                      </a:pPr>
                      <a:r>
                        <a:rPr lang="ja-JP" alt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電話 </a:t>
                      </a:r>
                      <a:r>
                        <a:rPr lang="en-US" altLang="ja-JP" sz="700" b="0" i="0" u="none" strike="noStrike" dirty="0">
                          <a:solidFill>
                            <a:srgbClr val="000000"/>
                          </a:solidFill>
                          <a:effectLst/>
                          <a:latin typeface="ＭＳ Ｐゴシック" panose="020B0600070205080204" pitchFamily="50" charset="-128"/>
                          <a:ea typeface="ＭＳ Ｐゴシック" panose="020B0600070205080204" pitchFamily="50" charset="-128"/>
                        </a:rPr>
                        <a:t>097-506-2760 (</a:t>
                      </a:r>
                      <a:r>
                        <a:rPr lang="ja-JP" alt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専用）</a:t>
                      </a:r>
                      <a:r>
                        <a:rPr lang="en-US" altLang="ja-JP" sz="700" b="0" i="0" u="none" strike="noStrike" dirty="0">
                          <a:solidFill>
                            <a:srgbClr val="000000"/>
                          </a:solidFill>
                          <a:effectLst/>
                          <a:latin typeface="ＭＳ Ｐゴシック" panose="020B0600070205080204" pitchFamily="50" charset="-128"/>
                          <a:ea typeface="ＭＳ Ｐゴシック" panose="020B0600070205080204" pitchFamily="50" charset="-128"/>
                        </a:rPr>
                        <a:t>	</a:t>
                      </a:r>
                      <a:r>
                        <a:rPr 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FAX 097-506-1735 	sodan12210@pref.oita.jp</a:t>
                      </a:r>
                    </a:p>
                  </a:txBody>
                  <a:tcPr marL="36000" marR="36000" marT="0"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solidFill>
                      <a:srgbClr val="F4F7DD"/>
                    </a:solidFill>
                  </a:tcPr>
                </a:tc>
                <a:extLst>
                  <a:ext uri="{0D108BD9-81ED-4DB2-BD59-A6C34878D82A}">
                    <a16:rowId xmlns:a16="http://schemas.microsoft.com/office/drawing/2014/main" val="10044"/>
                  </a:ext>
                </a:extLst>
              </a:tr>
              <a:tr h="169200">
                <a:tc>
                  <a:txBody>
                    <a:bodyPr/>
                    <a:lstStyle/>
                    <a:p>
                      <a:pPr algn="ctr">
                        <a:lnSpc>
                          <a:spcPts val="800"/>
                        </a:lnSpc>
                      </a:pPr>
                      <a:r>
                        <a:rPr kumimoji="1" lang="en-US" altLang="ja-JP" sz="700" dirty="0"/>
                        <a:t>45</a:t>
                      </a:r>
                      <a:endParaRPr kumimoji="1" lang="ja-JP" altLang="en-US" sz="700" dirty="0">
                        <a:latin typeface="+mn-ea"/>
                        <a:ea typeface="+mn-ea"/>
                      </a:endParaRPr>
                    </a:p>
                  </a:txBody>
                  <a:tcPr marL="36000" marR="36000" marT="0"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tcPr>
                </a:tc>
                <a:tc>
                  <a:txBody>
                    <a:bodyPr/>
                    <a:lstStyle/>
                    <a:p>
                      <a:pPr algn="ctr" fontAlgn="ctr"/>
                      <a:r>
                        <a:rPr lang="ja-JP" altLang="en-US" sz="700" b="0" i="0" u="none" strike="noStrike">
                          <a:solidFill>
                            <a:srgbClr val="000000"/>
                          </a:solidFill>
                          <a:effectLst/>
                          <a:latin typeface="ＭＳ Ｐゴシック" panose="020B0600070205080204" pitchFamily="50" charset="-128"/>
                          <a:ea typeface="ＭＳ Ｐゴシック" panose="020B0600070205080204" pitchFamily="50" charset="-128"/>
                        </a:rPr>
                        <a:t>宮崎県</a:t>
                      </a:r>
                    </a:p>
                  </a:txBody>
                  <a:tcPr marL="9525" marR="9525" marT="9525"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tcPr>
                </a:tc>
                <a:tc>
                  <a:txBody>
                    <a:bodyPr/>
                    <a:lstStyle/>
                    <a:p>
                      <a:pPr algn="just" fontAlgn="ctr"/>
                      <a:r>
                        <a:rPr lang="ja-JP" alt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旧優生保護法一時金受付・相談窓口</a:t>
                      </a:r>
                    </a:p>
                  </a:txBody>
                  <a:tcPr marL="36000" marR="36000" marT="0"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tcPr>
                </a:tc>
                <a:tc>
                  <a:txBody>
                    <a:bodyPr/>
                    <a:lstStyle/>
                    <a:p>
                      <a:pPr algn="just" fontAlgn="ctr">
                        <a:tabLst>
                          <a:tab pos="1152000" algn="l"/>
                          <a:tab pos="2160000" algn="l"/>
                        </a:tabLst>
                      </a:pPr>
                      <a:r>
                        <a:rPr lang="ja-JP" alt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電話 </a:t>
                      </a:r>
                      <a:r>
                        <a:rPr lang="en-US" altLang="ja-JP" sz="700" b="0" i="0" u="none" strike="noStrike" dirty="0">
                          <a:solidFill>
                            <a:srgbClr val="000000"/>
                          </a:solidFill>
                          <a:effectLst/>
                          <a:latin typeface="ＭＳ Ｐゴシック" panose="020B0600070205080204" pitchFamily="50" charset="-128"/>
                          <a:ea typeface="ＭＳ Ｐゴシック" panose="020B0600070205080204" pitchFamily="50" charset="-128"/>
                        </a:rPr>
                        <a:t>0985-26-0210 </a:t>
                      </a:r>
                      <a:r>
                        <a:rPr lang="ja-JP" alt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（専用）</a:t>
                      </a:r>
                      <a:r>
                        <a:rPr lang="en-US" altLang="ja-JP" sz="700" b="0" i="0" u="none" strike="noStrike" dirty="0">
                          <a:solidFill>
                            <a:srgbClr val="000000"/>
                          </a:solidFill>
                          <a:effectLst/>
                          <a:latin typeface="ＭＳ Ｐゴシック" panose="020B0600070205080204" pitchFamily="50" charset="-128"/>
                          <a:ea typeface="ＭＳ Ｐゴシック" panose="020B0600070205080204" pitchFamily="50" charset="-128"/>
                        </a:rPr>
                        <a:t>	</a:t>
                      </a:r>
                      <a:r>
                        <a:rPr 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FAX 0985-26-7336 	kenkozoshin@pref.miyazaki.lg.jp</a:t>
                      </a:r>
                    </a:p>
                  </a:txBody>
                  <a:tcPr marL="36000" marR="36000" marT="0"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tcPr>
                </a:tc>
                <a:extLst>
                  <a:ext uri="{0D108BD9-81ED-4DB2-BD59-A6C34878D82A}">
                    <a16:rowId xmlns:a16="http://schemas.microsoft.com/office/drawing/2014/main" val="10045"/>
                  </a:ext>
                </a:extLst>
              </a:tr>
              <a:tr h="169200">
                <a:tc>
                  <a:txBody>
                    <a:bodyPr/>
                    <a:lstStyle/>
                    <a:p>
                      <a:pPr algn="ctr">
                        <a:lnSpc>
                          <a:spcPts val="800"/>
                        </a:lnSpc>
                      </a:pPr>
                      <a:r>
                        <a:rPr kumimoji="1" lang="en-US" altLang="ja-JP" sz="700" dirty="0"/>
                        <a:t>46</a:t>
                      </a:r>
                      <a:endParaRPr kumimoji="1" lang="ja-JP" altLang="en-US" sz="700" dirty="0">
                        <a:latin typeface="+mn-ea"/>
                        <a:ea typeface="+mn-ea"/>
                      </a:endParaRPr>
                    </a:p>
                  </a:txBody>
                  <a:tcPr marL="36000" marR="36000" marT="0"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solidFill>
                      <a:srgbClr val="F4F7DD"/>
                    </a:solidFill>
                  </a:tcPr>
                </a:tc>
                <a:tc>
                  <a:txBody>
                    <a:bodyPr/>
                    <a:lstStyle/>
                    <a:p>
                      <a:pPr algn="ctr" fontAlgn="ctr"/>
                      <a:r>
                        <a:rPr lang="ja-JP" altLang="en-US" sz="700" b="0" i="0" u="none" strike="noStrike">
                          <a:solidFill>
                            <a:srgbClr val="000000"/>
                          </a:solidFill>
                          <a:effectLst/>
                          <a:latin typeface="ＭＳ Ｐゴシック" panose="020B0600070205080204" pitchFamily="50" charset="-128"/>
                          <a:ea typeface="ＭＳ Ｐゴシック" panose="020B0600070205080204" pitchFamily="50" charset="-128"/>
                        </a:rPr>
                        <a:t>鹿児島県</a:t>
                      </a:r>
                    </a:p>
                  </a:txBody>
                  <a:tcPr marL="9525" marR="9525" marT="9525"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solidFill>
                      <a:srgbClr val="F4F7DD"/>
                    </a:solidFill>
                  </a:tcPr>
                </a:tc>
                <a:tc>
                  <a:txBody>
                    <a:bodyPr/>
                    <a:lstStyle/>
                    <a:p>
                      <a:pPr algn="just" fontAlgn="ctr"/>
                      <a:r>
                        <a:rPr lang="ja-JP" alt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鹿児島県旧優生保護法一時金受付・相談窓口</a:t>
                      </a:r>
                    </a:p>
                  </a:txBody>
                  <a:tcPr marL="36000" marR="36000" marT="0"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solidFill>
                      <a:srgbClr val="F4F7DD"/>
                    </a:solidFill>
                  </a:tcPr>
                </a:tc>
                <a:tc>
                  <a:txBody>
                    <a:bodyPr/>
                    <a:lstStyle/>
                    <a:p>
                      <a:pPr algn="just" fontAlgn="ctr">
                        <a:tabLst>
                          <a:tab pos="1152000" algn="l"/>
                          <a:tab pos="2160000" algn="l"/>
                        </a:tabLst>
                      </a:pPr>
                      <a:r>
                        <a:rPr lang="ja-JP" alt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電話 </a:t>
                      </a:r>
                      <a:r>
                        <a:rPr lang="en-US" altLang="ja-JP" sz="700" b="0" i="0" u="none" strike="noStrike" dirty="0">
                          <a:solidFill>
                            <a:srgbClr val="000000"/>
                          </a:solidFill>
                          <a:effectLst/>
                          <a:latin typeface="ＭＳ Ｐゴシック" panose="020B0600070205080204" pitchFamily="50" charset="-128"/>
                          <a:ea typeface="ＭＳ Ｐゴシック" panose="020B0600070205080204" pitchFamily="50" charset="-128"/>
                        </a:rPr>
                        <a:t>099-286-3374 </a:t>
                      </a:r>
                      <a:r>
                        <a:rPr lang="ja-JP" alt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（専用）</a:t>
                      </a:r>
                      <a:r>
                        <a:rPr lang="en-US" altLang="ja-JP" sz="700" b="0" i="0" u="none" strike="noStrike" dirty="0">
                          <a:solidFill>
                            <a:srgbClr val="000000"/>
                          </a:solidFill>
                          <a:effectLst/>
                          <a:latin typeface="ＭＳ Ｐゴシック" panose="020B0600070205080204" pitchFamily="50" charset="-128"/>
                          <a:ea typeface="ＭＳ Ｐゴシック" panose="020B0600070205080204" pitchFamily="50" charset="-128"/>
                        </a:rPr>
                        <a:t>	</a:t>
                      </a:r>
                      <a:r>
                        <a:rPr 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FAX 099-286-5560	ichijikin@pref.kagoshima.lg.jp</a:t>
                      </a:r>
                    </a:p>
                  </a:txBody>
                  <a:tcPr marL="36000" marR="36000" marT="0"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solidFill>
                      <a:srgbClr val="F4F7DD"/>
                    </a:solidFill>
                  </a:tcPr>
                </a:tc>
                <a:extLst>
                  <a:ext uri="{0D108BD9-81ED-4DB2-BD59-A6C34878D82A}">
                    <a16:rowId xmlns:a16="http://schemas.microsoft.com/office/drawing/2014/main" val="10046"/>
                  </a:ext>
                </a:extLst>
              </a:tr>
              <a:tr h="169200">
                <a:tc>
                  <a:txBody>
                    <a:bodyPr/>
                    <a:lstStyle/>
                    <a:p>
                      <a:pPr algn="ctr">
                        <a:lnSpc>
                          <a:spcPts val="800"/>
                        </a:lnSpc>
                      </a:pPr>
                      <a:r>
                        <a:rPr kumimoji="1" lang="en-US" altLang="ja-JP" sz="700" dirty="0"/>
                        <a:t>47</a:t>
                      </a:r>
                      <a:endParaRPr kumimoji="1" lang="ja-JP" altLang="en-US" sz="700" dirty="0">
                        <a:latin typeface="+mn-ea"/>
                        <a:ea typeface="+mn-ea"/>
                      </a:endParaRPr>
                    </a:p>
                  </a:txBody>
                  <a:tcPr marL="36000" marR="36000" marT="0"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tcPr>
                </a:tc>
                <a:tc>
                  <a:txBody>
                    <a:bodyPr/>
                    <a:lstStyle/>
                    <a:p>
                      <a:pPr algn="ctr" fontAlgn="ctr"/>
                      <a:r>
                        <a:rPr lang="ja-JP" alt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沖縄県</a:t>
                      </a:r>
                    </a:p>
                  </a:txBody>
                  <a:tcPr marL="9525" marR="9525" marT="9525"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tcPr>
                </a:tc>
                <a:tc>
                  <a:txBody>
                    <a:bodyPr/>
                    <a:lstStyle/>
                    <a:p>
                      <a:pPr algn="just" fontAlgn="ctr"/>
                      <a:r>
                        <a:rPr lang="zh-TW" alt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保健医療部地域保健課母子保健班</a:t>
                      </a:r>
                    </a:p>
                  </a:txBody>
                  <a:tcPr marL="36000" marR="36000" marT="0"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tcPr>
                </a:tc>
                <a:tc>
                  <a:txBody>
                    <a:bodyPr/>
                    <a:lstStyle/>
                    <a:p>
                      <a:pPr algn="just" fontAlgn="ctr">
                        <a:tabLst>
                          <a:tab pos="1152000" algn="l"/>
                          <a:tab pos="2160000" algn="l"/>
                        </a:tabLst>
                      </a:pPr>
                      <a:r>
                        <a:rPr lang="ja-JP" alt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電話 </a:t>
                      </a:r>
                      <a:r>
                        <a:rPr lang="en-US" altLang="ja-JP" sz="700" b="0" i="0" u="none" strike="noStrike" dirty="0">
                          <a:solidFill>
                            <a:srgbClr val="000000"/>
                          </a:solidFill>
                          <a:effectLst/>
                          <a:latin typeface="ＭＳ Ｐゴシック" panose="020B0600070205080204" pitchFamily="50" charset="-128"/>
                          <a:ea typeface="ＭＳ Ｐゴシック" panose="020B0600070205080204" pitchFamily="50" charset="-128"/>
                        </a:rPr>
                        <a:t>098-866-2215 	</a:t>
                      </a:r>
                      <a:r>
                        <a:rPr 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FAX 098-866-2241 	aa090701@pref.okinawa.lg.jp</a:t>
                      </a:r>
                    </a:p>
                  </a:txBody>
                  <a:tcPr marL="36000" marR="36000" marT="9525"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tcPr>
                </a:tc>
                <a:extLst>
                  <a:ext uri="{0D108BD9-81ED-4DB2-BD59-A6C34878D82A}">
                    <a16:rowId xmlns:a16="http://schemas.microsoft.com/office/drawing/2014/main" val="10047"/>
                  </a:ext>
                </a:extLst>
              </a:tr>
            </a:tbl>
          </a:graphicData>
        </a:graphic>
      </p:graphicFrame>
      <p:sp>
        <p:nvSpPr>
          <p:cNvPr id="6" name="角丸四角形 5"/>
          <p:cNvSpPr/>
          <p:nvPr/>
        </p:nvSpPr>
        <p:spPr>
          <a:xfrm>
            <a:off x="1600200" y="9439821"/>
            <a:ext cx="3348000" cy="216000"/>
          </a:xfrm>
          <a:prstGeom prst="roundRect">
            <a:avLst/>
          </a:prstGeom>
          <a:noFill/>
          <a:ln w="9525">
            <a:solidFill>
              <a:srgbClr val="9FA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900" dirty="0">
                <a:solidFill>
                  <a:schemeClr val="tx1"/>
                </a:solidFill>
                <a:latin typeface="ＭＳ Ｐゴシック" panose="020B0600070205080204" pitchFamily="50" charset="-128"/>
                <a:ea typeface="ＭＳ Ｐゴシック" panose="020B0600070205080204" pitchFamily="50" charset="-128"/>
              </a:rPr>
              <a:t>こども家庭庁</a:t>
            </a:r>
            <a:r>
              <a:rPr lang="zh-TW" altLang="en-US" sz="900" dirty="0">
                <a:solidFill>
                  <a:schemeClr val="tx1"/>
                </a:solidFill>
                <a:latin typeface="ＭＳ Ｐゴシック" panose="020B0600070205080204" pitchFamily="50" charset="-128"/>
                <a:ea typeface="ＭＳ Ｐゴシック" panose="020B0600070205080204" pitchFamily="50" charset="-128"/>
              </a:rPr>
              <a:t>旧優生保護法一時金相談窓口</a:t>
            </a:r>
            <a:endParaRPr kumimoji="1" lang="ja-JP" altLang="en-US" sz="900" dirty="0">
              <a:solidFill>
                <a:schemeClr val="tx1"/>
              </a:solidFill>
              <a:latin typeface="ＭＳ Ｐゴシック" panose="020B0600070205080204" pitchFamily="50" charset="-128"/>
              <a:ea typeface="ＭＳ Ｐゴシック" panose="020B0600070205080204" pitchFamily="50" charset="-128"/>
            </a:endParaRPr>
          </a:p>
        </p:txBody>
      </p:sp>
      <p:sp>
        <p:nvSpPr>
          <p:cNvPr id="7" name="テキスト ボックス 6"/>
          <p:cNvSpPr txBox="1"/>
          <p:nvPr/>
        </p:nvSpPr>
        <p:spPr>
          <a:xfrm>
            <a:off x="1600200" y="9653018"/>
            <a:ext cx="3348000" cy="605550"/>
          </a:xfrm>
          <a:prstGeom prst="rect">
            <a:avLst/>
          </a:prstGeom>
          <a:noFill/>
        </p:spPr>
        <p:txBody>
          <a:bodyPr wrap="square" rtlCol="0" anchor="t" anchorCtr="0">
            <a:spAutoFit/>
          </a:bodyPr>
          <a:lstStyle/>
          <a:p>
            <a:pPr>
              <a:lnSpc>
                <a:spcPts val="1400"/>
              </a:lnSpc>
            </a:pPr>
            <a:r>
              <a:rPr lang="ja-JP" altLang="en-US" sz="900" dirty="0">
                <a:latin typeface="+mn-ea"/>
              </a:rPr>
              <a:t> 電話番号　</a:t>
            </a:r>
            <a:r>
              <a:rPr lang="en-US" altLang="ja-JP" sz="900" dirty="0">
                <a:latin typeface="+mn-ea"/>
              </a:rPr>
              <a:t>03-3595-2575  </a:t>
            </a:r>
            <a:r>
              <a:rPr lang="ja-JP" altLang="en-US" sz="900" dirty="0">
                <a:latin typeface="+mn-ea"/>
              </a:rPr>
              <a:t>　　  </a:t>
            </a:r>
            <a:r>
              <a:rPr lang="en-US" altLang="ja-JP" sz="900" dirty="0">
                <a:latin typeface="+mn-ea"/>
              </a:rPr>
              <a:t>FAX</a:t>
            </a:r>
            <a:r>
              <a:rPr lang="ja-JP" altLang="en-US" sz="900" dirty="0">
                <a:latin typeface="+mn-ea"/>
              </a:rPr>
              <a:t>　</a:t>
            </a:r>
            <a:r>
              <a:rPr lang="en-US" altLang="ja-JP" sz="900" dirty="0">
                <a:latin typeface="+mn-ea"/>
              </a:rPr>
              <a:t>03-3595-2753</a:t>
            </a:r>
            <a:r>
              <a:rPr lang="en-US" altLang="ja-JP" sz="900" dirty="0">
                <a:latin typeface="MS Office Symbol Bold" panose="01000000000000000000" pitchFamily="2" charset="0"/>
                <a:ea typeface="MS Office Symbol Bold" panose="01000000000000000000" pitchFamily="2" charset="0"/>
                <a:cs typeface="MS Office Symbol Bold" panose="01000000000000000000" pitchFamily="2" charset="0"/>
              </a:rPr>
              <a:t> </a:t>
            </a:r>
            <a:endParaRPr lang="ja-JP" altLang="en-US" sz="900" dirty="0">
              <a:latin typeface="+mn-ea"/>
            </a:endParaRPr>
          </a:p>
          <a:p>
            <a:pPr>
              <a:lnSpc>
                <a:spcPts val="1400"/>
              </a:lnSpc>
            </a:pPr>
            <a:r>
              <a:rPr lang="ja-JP" altLang="en-US" sz="900" dirty="0">
                <a:latin typeface="+mn-ea"/>
              </a:rPr>
              <a:t> メールアドレス　</a:t>
            </a:r>
            <a:r>
              <a:rPr lang="en-US" altLang="ja-JP" sz="900" dirty="0">
                <a:latin typeface="+mn-ea"/>
              </a:rPr>
              <a:t>ichijikin@cfa.go.jp</a:t>
            </a:r>
            <a:endParaRPr lang="ja-JP" altLang="en-US" sz="900" dirty="0">
              <a:latin typeface="+mn-ea"/>
            </a:endParaRPr>
          </a:p>
          <a:p>
            <a:pPr>
              <a:lnSpc>
                <a:spcPts val="1400"/>
              </a:lnSpc>
            </a:pPr>
            <a:r>
              <a:rPr lang="ja-JP" altLang="en-US" sz="900" dirty="0">
                <a:latin typeface="+mn-ea"/>
              </a:rPr>
              <a:t> 受付時間　</a:t>
            </a:r>
            <a:r>
              <a:rPr lang="en-US" altLang="ja-JP" sz="900" dirty="0">
                <a:latin typeface="+mn-ea"/>
              </a:rPr>
              <a:t>10</a:t>
            </a:r>
            <a:r>
              <a:rPr lang="ja-JP" altLang="en-US" sz="900" dirty="0">
                <a:latin typeface="+mn-ea"/>
              </a:rPr>
              <a:t>：</a:t>
            </a:r>
            <a:r>
              <a:rPr lang="en-US" altLang="ja-JP" sz="900" dirty="0">
                <a:latin typeface="+mn-ea"/>
              </a:rPr>
              <a:t>00</a:t>
            </a:r>
            <a:r>
              <a:rPr lang="ja-JP" altLang="en-US" sz="900" dirty="0">
                <a:latin typeface="+mn-ea"/>
              </a:rPr>
              <a:t>～</a:t>
            </a:r>
            <a:r>
              <a:rPr lang="en-US" altLang="ja-JP" sz="900" dirty="0">
                <a:latin typeface="+mn-ea"/>
              </a:rPr>
              <a:t>18</a:t>
            </a:r>
            <a:r>
              <a:rPr lang="ja-JP" altLang="en-US" sz="900" dirty="0">
                <a:latin typeface="+mn-ea"/>
              </a:rPr>
              <a:t>：</a:t>
            </a:r>
            <a:r>
              <a:rPr lang="en-US" altLang="ja-JP" sz="900" dirty="0">
                <a:latin typeface="+mn-ea"/>
              </a:rPr>
              <a:t>00</a:t>
            </a:r>
            <a:endParaRPr kumimoji="1" lang="ja-JP" altLang="en-US" sz="900" baseline="-8000" dirty="0">
              <a:latin typeface="+mn-ea"/>
            </a:endParaRPr>
          </a:p>
        </p:txBody>
      </p:sp>
      <p:sp>
        <p:nvSpPr>
          <p:cNvPr id="10" name="テキスト ボックス 9"/>
          <p:cNvSpPr txBox="1"/>
          <p:nvPr/>
        </p:nvSpPr>
        <p:spPr>
          <a:xfrm>
            <a:off x="5095714" y="9424989"/>
            <a:ext cx="2160000" cy="484748"/>
          </a:xfrm>
          <a:prstGeom prst="rect">
            <a:avLst/>
          </a:prstGeom>
          <a:noFill/>
        </p:spPr>
        <p:txBody>
          <a:bodyPr wrap="square" rtlCol="0">
            <a:spAutoFit/>
          </a:bodyPr>
          <a:lstStyle/>
          <a:p>
            <a:pPr marL="100800" indent="-100800" algn="just" fontAlgn="ctr"/>
            <a:r>
              <a:rPr lang="en-US" altLang="ja-JP" sz="850" dirty="0">
                <a:latin typeface="+mn-ea"/>
              </a:rPr>
              <a:t>※</a:t>
            </a:r>
            <a:r>
              <a:rPr lang="ja-JP" altLang="en-US" sz="850" dirty="0">
                <a:latin typeface="+mn-ea"/>
              </a:rPr>
              <a:t>窓口に関する詳細は、旧優生保護法一時金特設サイトや各都道府県のホームページなどをご確認下さい。</a:t>
            </a:r>
            <a:endParaRPr kumimoji="1" lang="ja-JP" altLang="en-US" sz="850" dirty="0">
              <a:latin typeface="+mn-ea"/>
            </a:endParaRPr>
          </a:p>
        </p:txBody>
      </p:sp>
      <p:sp>
        <p:nvSpPr>
          <p:cNvPr id="11" name="ホームベース 10"/>
          <p:cNvSpPr/>
          <p:nvPr/>
        </p:nvSpPr>
        <p:spPr>
          <a:xfrm>
            <a:off x="5024400" y="9947944"/>
            <a:ext cx="1694098" cy="224899"/>
          </a:xfrm>
          <a:prstGeom prst="homePlate">
            <a:avLst/>
          </a:prstGeom>
          <a:solidFill>
            <a:srgbClr val="90C31F"/>
          </a:solidFill>
          <a:ln>
            <a:no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ja-JP" altLang="en-US" sz="800" dirty="0"/>
              <a:t>旧優生保護法一時金特設サイト</a:t>
            </a:r>
            <a:endParaRPr kumimoji="1" lang="ja-JP" altLang="en-US" sz="800" dirty="0"/>
          </a:p>
        </p:txBody>
      </p:sp>
      <p:pic>
        <p:nvPicPr>
          <p:cNvPr id="17" name="図 16"/>
          <p:cNvPicPr>
            <a:picLocks noChangeAspect="1"/>
          </p:cNvPicPr>
          <p:nvPr/>
        </p:nvPicPr>
        <p:blipFill>
          <a:blip r:embed="rId2" cstate="print">
            <a:clrChange>
              <a:clrFrom>
                <a:srgbClr val="FEFEFE"/>
              </a:clrFrom>
              <a:clrTo>
                <a:srgbClr val="FEFEFE">
                  <a:alpha val="0"/>
                </a:srgbClr>
              </a:clrTo>
            </a:clrChange>
            <a:extLst>
              <a:ext uri="{28A0092B-C50C-407E-A947-70E740481C1C}">
                <a14:useLocalDpi xmlns:a14="http://schemas.microsoft.com/office/drawing/2010/main" val="0"/>
              </a:ext>
            </a:extLst>
          </a:blip>
          <a:stretch>
            <a:fillRect/>
          </a:stretch>
        </p:blipFill>
        <p:spPr>
          <a:xfrm>
            <a:off x="4556503" y="1091316"/>
            <a:ext cx="90000" cy="90000"/>
          </a:xfrm>
          <a:prstGeom prst="rect">
            <a:avLst/>
          </a:prstGeom>
        </p:spPr>
      </p:pic>
      <p:pic>
        <p:nvPicPr>
          <p:cNvPr id="18" name="図 17"/>
          <p:cNvPicPr>
            <a:picLocks noChangeAspect="1"/>
          </p:cNvPicPr>
          <p:nvPr/>
        </p:nvPicPr>
        <p:blipFill>
          <a:blip r:embed="rId3" cstate="print">
            <a:clrChange>
              <a:clrFrom>
                <a:srgbClr val="FEFEFE"/>
              </a:clrFrom>
              <a:clrTo>
                <a:srgbClr val="FEFEFE">
                  <a:alpha val="0"/>
                </a:srgbClr>
              </a:clrTo>
            </a:clrChange>
            <a:extLst>
              <a:ext uri="{28A0092B-C50C-407E-A947-70E740481C1C}">
                <a14:useLocalDpi xmlns:a14="http://schemas.microsoft.com/office/drawing/2010/main" val="0"/>
              </a:ext>
            </a:extLst>
          </a:blip>
          <a:stretch>
            <a:fillRect/>
          </a:stretch>
        </p:blipFill>
        <p:spPr>
          <a:xfrm>
            <a:off x="5259828" y="1091659"/>
            <a:ext cx="90000" cy="90000"/>
          </a:xfrm>
          <a:prstGeom prst="rect">
            <a:avLst/>
          </a:prstGeom>
        </p:spPr>
      </p:pic>
      <p:pic>
        <p:nvPicPr>
          <p:cNvPr id="22" name="図 21"/>
          <p:cNvPicPr>
            <a:picLocks noChangeAspect="1"/>
          </p:cNvPicPr>
          <p:nvPr/>
        </p:nvPicPr>
        <p:blipFill>
          <a:blip r:embed="rId4" cstate="print">
            <a:clrChange>
              <a:clrFrom>
                <a:srgbClr val="FEFEFE"/>
              </a:clrFrom>
              <a:clrTo>
                <a:srgbClr val="FEFEFE">
                  <a:alpha val="0"/>
                </a:srgbClr>
              </a:clrTo>
            </a:clrChange>
            <a:extLst>
              <a:ext uri="{28A0092B-C50C-407E-A947-70E740481C1C}">
                <a14:useLocalDpi xmlns:a14="http://schemas.microsoft.com/office/drawing/2010/main" val="0"/>
              </a:ext>
            </a:extLst>
          </a:blip>
          <a:stretch>
            <a:fillRect/>
          </a:stretch>
        </p:blipFill>
        <p:spPr>
          <a:xfrm>
            <a:off x="1616659" y="9746720"/>
            <a:ext cx="90000" cy="90000"/>
          </a:xfrm>
          <a:prstGeom prst="rect">
            <a:avLst/>
          </a:prstGeom>
        </p:spPr>
      </p:pic>
      <p:pic>
        <p:nvPicPr>
          <p:cNvPr id="23" name="図 22"/>
          <p:cNvPicPr>
            <a:picLocks noChangeAspect="1"/>
          </p:cNvPicPr>
          <p:nvPr/>
        </p:nvPicPr>
        <p:blipFill>
          <a:blip r:embed="rId5" cstate="print">
            <a:clrChange>
              <a:clrFrom>
                <a:srgbClr val="FEFEFE"/>
              </a:clrFrom>
              <a:clrTo>
                <a:srgbClr val="FEFEFE">
                  <a:alpha val="0"/>
                </a:srgbClr>
              </a:clrTo>
            </a:clrChange>
            <a:extLst>
              <a:ext uri="{28A0092B-C50C-407E-A947-70E740481C1C}">
                <a14:useLocalDpi xmlns:a14="http://schemas.microsoft.com/office/drawing/2010/main" val="0"/>
              </a:ext>
            </a:extLst>
          </a:blip>
          <a:stretch>
            <a:fillRect/>
          </a:stretch>
        </p:blipFill>
        <p:spPr>
          <a:xfrm>
            <a:off x="1616659" y="10112921"/>
            <a:ext cx="90000" cy="90000"/>
          </a:xfrm>
          <a:prstGeom prst="rect">
            <a:avLst/>
          </a:prstGeom>
        </p:spPr>
      </p:pic>
      <p:pic>
        <p:nvPicPr>
          <p:cNvPr id="24" name="図 23"/>
          <p:cNvPicPr>
            <a:picLocks noChangeAspect="1"/>
          </p:cNvPicPr>
          <p:nvPr/>
        </p:nvPicPr>
        <p:blipFill>
          <a:blip r:embed="rId6" cstate="print">
            <a:clrChange>
              <a:clrFrom>
                <a:srgbClr val="FEFEFE"/>
              </a:clrFrom>
              <a:clrTo>
                <a:srgbClr val="FEFEFE">
                  <a:alpha val="0"/>
                </a:srgbClr>
              </a:clrTo>
            </a:clrChange>
            <a:extLst>
              <a:ext uri="{28A0092B-C50C-407E-A947-70E740481C1C}">
                <a14:useLocalDpi xmlns:a14="http://schemas.microsoft.com/office/drawing/2010/main" val="0"/>
              </a:ext>
            </a:extLst>
          </a:blip>
          <a:stretch>
            <a:fillRect/>
          </a:stretch>
        </p:blipFill>
        <p:spPr>
          <a:xfrm>
            <a:off x="3110933" y="9746720"/>
            <a:ext cx="90000" cy="90000"/>
          </a:xfrm>
          <a:prstGeom prst="rect">
            <a:avLst/>
          </a:prstGeom>
        </p:spPr>
      </p:pic>
      <p:pic>
        <p:nvPicPr>
          <p:cNvPr id="25" name="図 24"/>
          <p:cNvPicPr>
            <a:picLocks noChangeAspect="1"/>
          </p:cNvPicPr>
          <p:nvPr/>
        </p:nvPicPr>
        <p:blipFill>
          <a:blip r:embed="rId2" cstate="print">
            <a:clrChange>
              <a:clrFrom>
                <a:srgbClr val="FEFEFE"/>
              </a:clrFrom>
              <a:clrTo>
                <a:srgbClr val="FEFEFE">
                  <a:alpha val="0"/>
                </a:srgbClr>
              </a:clrTo>
            </a:clrChange>
            <a:extLst>
              <a:ext uri="{28A0092B-C50C-407E-A947-70E740481C1C}">
                <a14:useLocalDpi xmlns:a14="http://schemas.microsoft.com/office/drawing/2010/main" val="0"/>
              </a:ext>
            </a:extLst>
          </a:blip>
          <a:stretch>
            <a:fillRect/>
          </a:stretch>
        </p:blipFill>
        <p:spPr>
          <a:xfrm>
            <a:off x="1616659" y="9929820"/>
            <a:ext cx="90000" cy="90000"/>
          </a:xfrm>
          <a:prstGeom prst="rect">
            <a:avLst/>
          </a:prstGeom>
        </p:spPr>
      </p:pic>
      <p:sp>
        <p:nvSpPr>
          <p:cNvPr id="26" name="テキスト ボックス 25"/>
          <p:cNvSpPr txBox="1"/>
          <p:nvPr/>
        </p:nvSpPr>
        <p:spPr>
          <a:xfrm>
            <a:off x="2882564" y="10061662"/>
            <a:ext cx="2161308" cy="184666"/>
          </a:xfrm>
          <a:prstGeom prst="rect">
            <a:avLst/>
          </a:prstGeom>
          <a:noFill/>
        </p:spPr>
        <p:txBody>
          <a:bodyPr wrap="square" rtlCol="0">
            <a:spAutoFit/>
          </a:bodyPr>
          <a:lstStyle/>
          <a:p>
            <a:pPr fontAlgn="ctr"/>
            <a:r>
              <a:rPr lang="ja-JP" altLang="en-US" sz="600" dirty="0">
                <a:latin typeface="+mn-ea"/>
              </a:rPr>
              <a:t>（月曜日から金曜日。土日祝日、年末年始を除く。）</a:t>
            </a:r>
            <a:endParaRPr kumimoji="1" lang="ja-JP" altLang="en-US" sz="600" dirty="0"/>
          </a:p>
        </p:txBody>
      </p:sp>
      <p:pic>
        <p:nvPicPr>
          <p:cNvPr id="27" name="図 26"/>
          <p:cNvPicPr>
            <a:picLocks noChangeAspect="1"/>
          </p:cNvPicPr>
          <p:nvPr/>
        </p:nvPicPr>
        <p:blipFill>
          <a:blip r:embed="rId2" cstate="print">
            <a:clrChange>
              <a:clrFrom>
                <a:srgbClr val="FEFEFE"/>
              </a:clrFrom>
              <a:clrTo>
                <a:srgbClr val="FEFEFE">
                  <a:alpha val="0"/>
                </a:srgbClr>
              </a:clrTo>
            </a:clrChange>
            <a:extLst>
              <a:ext uri="{28A0092B-C50C-407E-A947-70E740481C1C}">
                <a14:useLocalDpi xmlns:a14="http://schemas.microsoft.com/office/drawing/2010/main" val="0"/>
              </a:ext>
            </a:extLst>
          </a:blip>
          <a:stretch>
            <a:fillRect/>
          </a:stretch>
        </p:blipFill>
        <p:spPr>
          <a:xfrm>
            <a:off x="4927930" y="1255228"/>
            <a:ext cx="90000" cy="90000"/>
          </a:xfrm>
          <a:prstGeom prst="rect">
            <a:avLst/>
          </a:prstGeom>
        </p:spPr>
      </p:pic>
      <p:pic>
        <p:nvPicPr>
          <p:cNvPr id="28" name="図 27"/>
          <p:cNvPicPr>
            <a:picLocks noChangeAspect="1"/>
          </p:cNvPicPr>
          <p:nvPr/>
        </p:nvPicPr>
        <p:blipFill>
          <a:blip r:embed="rId2" cstate="print">
            <a:clrChange>
              <a:clrFrom>
                <a:srgbClr val="FEFEFE"/>
              </a:clrFrom>
              <a:clrTo>
                <a:srgbClr val="FEFEFE">
                  <a:alpha val="0"/>
                </a:srgbClr>
              </a:clrTo>
            </a:clrChange>
            <a:extLst>
              <a:ext uri="{28A0092B-C50C-407E-A947-70E740481C1C}">
                <a14:useLocalDpi xmlns:a14="http://schemas.microsoft.com/office/drawing/2010/main" val="0"/>
              </a:ext>
            </a:extLst>
          </a:blip>
          <a:stretch>
            <a:fillRect/>
          </a:stretch>
        </p:blipFill>
        <p:spPr>
          <a:xfrm>
            <a:off x="4927930" y="1424140"/>
            <a:ext cx="90000" cy="90000"/>
          </a:xfrm>
          <a:prstGeom prst="rect">
            <a:avLst/>
          </a:prstGeom>
        </p:spPr>
      </p:pic>
      <p:pic>
        <p:nvPicPr>
          <p:cNvPr id="29" name="図 28"/>
          <p:cNvPicPr>
            <a:picLocks noChangeAspect="1"/>
          </p:cNvPicPr>
          <p:nvPr/>
        </p:nvPicPr>
        <p:blipFill>
          <a:blip r:embed="rId2" cstate="print">
            <a:clrChange>
              <a:clrFrom>
                <a:srgbClr val="FEFEFE"/>
              </a:clrFrom>
              <a:clrTo>
                <a:srgbClr val="FEFEFE">
                  <a:alpha val="0"/>
                </a:srgbClr>
              </a:clrTo>
            </a:clrChange>
            <a:extLst>
              <a:ext uri="{28A0092B-C50C-407E-A947-70E740481C1C}">
                <a14:useLocalDpi xmlns:a14="http://schemas.microsoft.com/office/drawing/2010/main" val="0"/>
              </a:ext>
            </a:extLst>
          </a:blip>
          <a:stretch>
            <a:fillRect/>
          </a:stretch>
        </p:blipFill>
        <p:spPr>
          <a:xfrm>
            <a:off x="4927930" y="1593052"/>
            <a:ext cx="90000" cy="90000"/>
          </a:xfrm>
          <a:prstGeom prst="rect">
            <a:avLst/>
          </a:prstGeom>
        </p:spPr>
      </p:pic>
      <p:pic>
        <p:nvPicPr>
          <p:cNvPr id="30" name="図 29"/>
          <p:cNvPicPr>
            <a:picLocks noChangeAspect="1"/>
          </p:cNvPicPr>
          <p:nvPr/>
        </p:nvPicPr>
        <p:blipFill>
          <a:blip r:embed="rId2" cstate="print">
            <a:clrChange>
              <a:clrFrom>
                <a:srgbClr val="FEFEFE"/>
              </a:clrFrom>
              <a:clrTo>
                <a:srgbClr val="FEFEFE">
                  <a:alpha val="0"/>
                </a:srgbClr>
              </a:clrTo>
            </a:clrChange>
            <a:extLst>
              <a:ext uri="{28A0092B-C50C-407E-A947-70E740481C1C}">
                <a14:useLocalDpi xmlns:a14="http://schemas.microsoft.com/office/drawing/2010/main" val="0"/>
              </a:ext>
            </a:extLst>
          </a:blip>
          <a:stretch>
            <a:fillRect/>
          </a:stretch>
        </p:blipFill>
        <p:spPr>
          <a:xfrm>
            <a:off x="4927930" y="1761964"/>
            <a:ext cx="90000" cy="90000"/>
          </a:xfrm>
          <a:prstGeom prst="rect">
            <a:avLst/>
          </a:prstGeom>
        </p:spPr>
      </p:pic>
      <p:pic>
        <p:nvPicPr>
          <p:cNvPr id="31" name="図 30"/>
          <p:cNvPicPr>
            <a:picLocks noChangeAspect="1"/>
          </p:cNvPicPr>
          <p:nvPr/>
        </p:nvPicPr>
        <p:blipFill>
          <a:blip r:embed="rId2" cstate="print">
            <a:clrChange>
              <a:clrFrom>
                <a:srgbClr val="FEFEFE"/>
              </a:clrFrom>
              <a:clrTo>
                <a:srgbClr val="FEFEFE">
                  <a:alpha val="0"/>
                </a:srgbClr>
              </a:clrTo>
            </a:clrChange>
            <a:extLst>
              <a:ext uri="{28A0092B-C50C-407E-A947-70E740481C1C}">
                <a14:useLocalDpi xmlns:a14="http://schemas.microsoft.com/office/drawing/2010/main" val="0"/>
              </a:ext>
            </a:extLst>
          </a:blip>
          <a:stretch>
            <a:fillRect/>
          </a:stretch>
        </p:blipFill>
        <p:spPr>
          <a:xfrm>
            <a:off x="4927930" y="1930876"/>
            <a:ext cx="90000" cy="90000"/>
          </a:xfrm>
          <a:prstGeom prst="rect">
            <a:avLst/>
          </a:prstGeom>
        </p:spPr>
      </p:pic>
      <p:pic>
        <p:nvPicPr>
          <p:cNvPr id="32" name="図 31"/>
          <p:cNvPicPr>
            <a:picLocks noChangeAspect="1"/>
          </p:cNvPicPr>
          <p:nvPr/>
        </p:nvPicPr>
        <p:blipFill>
          <a:blip r:embed="rId2" cstate="print">
            <a:clrChange>
              <a:clrFrom>
                <a:srgbClr val="FEFEFE"/>
              </a:clrFrom>
              <a:clrTo>
                <a:srgbClr val="FEFEFE">
                  <a:alpha val="0"/>
                </a:srgbClr>
              </a:clrTo>
            </a:clrChange>
            <a:extLst>
              <a:ext uri="{28A0092B-C50C-407E-A947-70E740481C1C}">
                <a14:useLocalDpi xmlns:a14="http://schemas.microsoft.com/office/drawing/2010/main" val="0"/>
              </a:ext>
            </a:extLst>
          </a:blip>
          <a:stretch>
            <a:fillRect/>
          </a:stretch>
        </p:blipFill>
        <p:spPr>
          <a:xfrm>
            <a:off x="4927930" y="2099788"/>
            <a:ext cx="90000" cy="90000"/>
          </a:xfrm>
          <a:prstGeom prst="rect">
            <a:avLst/>
          </a:prstGeom>
        </p:spPr>
      </p:pic>
      <p:pic>
        <p:nvPicPr>
          <p:cNvPr id="33" name="図 32"/>
          <p:cNvPicPr>
            <a:picLocks noChangeAspect="1"/>
          </p:cNvPicPr>
          <p:nvPr/>
        </p:nvPicPr>
        <p:blipFill>
          <a:blip r:embed="rId2" cstate="print">
            <a:clrChange>
              <a:clrFrom>
                <a:srgbClr val="FEFEFE"/>
              </a:clrFrom>
              <a:clrTo>
                <a:srgbClr val="FEFEFE">
                  <a:alpha val="0"/>
                </a:srgbClr>
              </a:clrTo>
            </a:clrChange>
            <a:extLst>
              <a:ext uri="{28A0092B-C50C-407E-A947-70E740481C1C}">
                <a14:useLocalDpi xmlns:a14="http://schemas.microsoft.com/office/drawing/2010/main" val="0"/>
              </a:ext>
            </a:extLst>
          </a:blip>
          <a:stretch>
            <a:fillRect/>
          </a:stretch>
        </p:blipFill>
        <p:spPr>
          <a:xfrm>
            <a:off x="4927930" y="2268700"/>
            <a:ext cx="90000" cy="90000"/>
          </a:xfrm>
          <a:prstGeom prst="rect">
            <a:avLst/>
          </a:prstGeom>
        </p:spPr>
      </p:pic>
      <p:pic>
        <p:nvPicPr>
          <p:cNvPr id="34" name="図 33"/>
          <p:cNvPicPr>
            <a:picLocks noChangeAspect="1"/>
          </p:cNvPicPr>
          <p:nvPr/>
        </p:nvPicPr>
        <p:blipFill>
          <a:blip r:embed="rId2" cstate="print">
            <a:clrChange>
              <a:clrFrom>
                <a:srgbClr val="FEFEFE"/>
              </a:clrFrom>
              <a:clrTo>
                <a:srgbClr val="FEFEFE">
                  <a:alpha val="0"/>
                </a:srgbClr>
              </a:clrTo>
            </a:clrChange>
            <a:extLst>
              <a:ext uri="{28A0092B-C50C-407E-A947-70E740481C1C}">
                <a14:useLocalDpi xmlns:a14="http://schemas.microsoft.com/office/drawing/2010/main" val="0"/>
              </a:ext>
            </a:extLst>
          </a:blip>
          <a:stretch>
            <a:fillRect/>
          </a:stretch>
        </p:blipFill>
        <p:spPr>
          <a:xfrm>
            <a:off x="4927930" y="2437612"/>
            <a:ext cx="90000" cy="90000"/>
          </a:xfrm>
          <a:prstGeom prst="rect">
            <a:avLst/>
          </a:prstGeom>
        </p:spPr>
      </p:pic>
      <p:pic>
        <p:nvPicPr>
          <p:cNvPr id="35" name="図 34"/>
          <p:cNvPicPr>
            <a:picLocks noChangeAspect="1"/>
          </p:cNvPicPr>
          <p:nvPr/>
        </p:nvPicPr>
        <p:blipFill>
          <a:blip r:embed="rId2" cstate="print">
            <a:clrChange>
              <a:clrFrom>
                <a:srgbClr val="FEFEFE"/>
              </a:clrFrom>
              <a:clrTo>
                <a:srgbClr val="FEFEFE">
                  <a:alpha val="0"/>
                </a:srgbClr>
              </a:clrTo>
            </a:clrChange>
            <a:extLst>
              <a:ext uri="{28A0092B-C50C-407E-A947-70E740481C1C}">
                <a14:useLocalDpi xmlns:a14="http://schemas.microsoft.com/office/drawing/2010/main" val="0"/>
              </a:ext>
            </a:extLst>
          </a:blip>
          <a:stretch>
            <a:fillRect/>
          </a:stretch>
        </p:blipFill>
        <p:spPr>
          <a:xfrm>
            <a:off x="4927930" y="2606524"/>
            <a:ext cx="90000" cy="90000"/>
          </a:xfrm>
          <a:prstGeom prst="rect">
            <a:avLst/>
          </a:prstGeom>
        </p:spPr>
      </p:pic>
      <p:pic>
        <p:nvPicPr>
          <p:cNvPr id="36" name="図 35"/>
          <p:cNvPicPr>
            <a:picLocks noChangeAspect="1"/>
          </p:cNvPicPr>
          <p:nvPr/>
        </p:nvPicPr>
        <p:blipFill>
          <a:blip r:embed="rId2" cstate="print">
            <a:clrChange>
              <a:clrFrom>
                <a:srgbClr val="FEFEFE"/>
              </a:clrFrom>
              <a:clrTo>
                <a:srgbClr val="FEFEFE">
                  <a:alpha val="0"/>
                </a:srgbClr>
              </a:clrTo>
            </a:clrChange>
            <a:extLst>
              <a:ext uri="{28A0092B-C50C-407E-A947-70E740481C1C}">
                <a14:useLocalDpi xmlns:a14="http://schemas.microsoft.com/office/drawing/2010/main" val="0"/>
              </a:ext>
            </a:extLst>
          </a:blip>
          <a:stretch>
            <a:fillRect/>
          </a:stretch>
        </p:blipFill>
        <p:spPr>
          <a:xfrm>
            <a:off x="4927930" y="2775436"/>
            <a:ext cx="90000" cy="90000"/>
          </a:xfrm>
          <a:prstGeom prst="rect">
            <a:avLst/>
          </a:prstGeom>
        </p:spPr>
      </p:pic>
      <p:pic>
        <p:nvPicPr>
          <p:cNvPr id="37" name="図 36"/>
          <p:cNvPicPr>
            <a:picLocks noChangeAspect="1"/>
          </p:cNvPicPr>
          <p:nvPr/>
        </p:nvPicPr>
        <p:blipFill>
          <a:blip r:embed="rId2" cstate="print">
            <a:clrChange>
              <a:clrFrom>
                <a:srgbClr val="FEFEFE"/>
              </a:clrFrom>
              <a:clrTo>
                <a:srgbClr val="FEFEFE">
                  <a:alpha val="0"/>
                </a:srgbClr>
              </a:clrTo>
            </a:clrChange>
            <a:extLst>
              <a:ext uri="{28A0092B-C50C-407E-A947-70E740481C1C}">
                <a14:useLocalDpi xmlns:a14="http://schemas.microsoft.com/office/drawing/2010/main" val="0"/>
              </a:ext>
            </a:extLst>
          </a:blip>
          <a:stretch>
            <a:fillRect/>
          </a:stretch>
        </p:blipFill>
        <p:spPr>
          <a:xfrm>
            <a:off x="4927930" y="2944349"/>
            <a:ext cx="90000" cy="90000"/>
          </a:xfrm>
          <a:prstGeom prst="rect">
            <a:avLst/>
          </a:prstGeom>
        </p:spPr>
      </p:pic>
      <p:pic>
        <p:nvPicPr>
          <p:cNvPr id="38" name="図 37"/>
          <p:cNvPicPr>
            <a:picLocks noChangeAspect="1"/>
          </p:cNvPicPr>
          <p:nvPr/>
        </p:nvPicPr>
        <p:blipFill>
          <a:blip r:embed="rId2" cstate="print">
            <a:clrChange>
              <a:clrFrom>
                <a:srgbClr val="FEFEFE"/>
              </a:clrFrom>
              <a:clrTo>
                <a:srgbClr val="FEFEFE">
                  <a:alpha val="0"/>
                </a:srgbClr>
              </a:clrTo>
            </a:clrChange>
            <a:extLst>
              <a:ext uri="{28A0092B-C50C-407E-A947-70E740481C1C}">
                <a14:useLocalDpi xmlns:a14="http://schemas.microsoft.com/office/drawing/2010/main" val="0"/>
              </a:ext>
            </a:extLst>
          </a:blip>
          <a:stretch>
            <a:fillRect/>
          </a:stretch>
        </p:blipFill>
        <p:spPr>
          <a:xfrm>
            <a:off x="4927930" y="3286890"/>
            <a:ext cx="90000" cy="90000"/>
          </a:xfrm>
          <a:prstGeom prst="rect">
            <a:avLst/>
          </a:prstGeom>
        </p:spPr>
      </p:pic>
      <p:pic>
        <p:nvPicPr>
          <p:cNvPr id="39" name="図 38"/>
          <p:cNvPicPr>
            <a:picLocks noChangeAspect="1"/>
          </p:cNvPicPr>
          <p:nvPr/>
        </p:nvPicPr>
        <p:blipFill>
          <a:blip r:embed="rId2" cstate="print">
            <a:clrChange>
              <a:clrFrom>
                <a:srgbClr val="FEFEFE"/>
              </a:clrFrom>
              <a:clrTo>
                <a:srgbClr val="FEFEFE">
                  <a:alpha val="0"/>
                </a:srgbClr>
              </a:clrTo>
            </a:clrChange>
            <a:extLst>
              <a:ext uri="{28A0092B-C50C-407E-A947-70E740481C1C}">
                <a14:useLocalDpi xmlns:a14="http://schemas.microsoft.com/office/drawing/2010/main" val="0"/>
              </a:ext>
            </a:extLst>
          </a:blip>
          <a:stretch>
            <a:fillRect/>
          </a:stretch>
        </p:blipFill>
        <p:spPr>
          <a:xfrm>
            <a:off x="4927930" y="3624768"/>
            <a:ext cx="90000" cy="90000"/>
          </a:xfrm>
          <a:prstGeom prst="rect">
            <a:avLst/>
          </a:prstGeom>
        </p:spPr>
      </p:pic>
      <p:pic>
        <p:nvPicPr>
          <p:cNvPr id="40" name="図 39"/>
          <p:cNvPicPr>
            <a:picLocks noChangeAspect="1"/>
          </p:cNvPicPr>
          <p:nvPr/>
        </p:nvPicPr>
        <p:blipFill>
          <a:blip r:embed="rId2" cstate="print">
            <a:clrChange>
              <a:clrFrom>
                <a:srgbClr val="FEFEFE"/>
              </a:clrFrom>
              <a:clrTo>
                <a:srgbClr val="FEFEFE">
                  <a:alpha val="0"/>
                </a:srgbClr>
              </a:clrTo>
            </a:clrChange>
            <a:extLst>
              <a:ext uri="{28A0092B-C50C-407E-A947-70E740481C1C}">
                <a14:useLocalDpi xmlns:a14="http://schemas.microsoft.com/office/drawing/2010/main" val="0"/>
              </a:ext>
            </a:extLst>
          </a:blip>
          <a:stretch>
            <a:fillRect/>
          </a:stretch>
        </p:blipFill>
        <p:spPr>
          <a:xfrm>
            <a:off x="4927930" y="3801358"/>
            <a:ext cx="90000" cy="90000"/>
          </a:xfrm>
          <a:prstGeom prst="rect">
            <a:avLst/>
          </a:prstGeom>
        </p:spPr>
      </p:pic>
      <p:pic>
        <p:nvPicPr>
          <p:cNvPr id="41" name="図 40"/>
          <p:cNvPicPr>
            <a:picLocks noChangeAspect="1"/>
          </p:cNvPicPr>
          <p:nvPr/>
        </p:nvPicPr>
        <p:blipFill>
          <a:blip r:embed="rId2" cstate="print">
            <a:clrChange>
              <a:clrFrom>
                <a:srgbClr val="FEFEFE"/>
              </a:clrFrom>
              <a:clrTo>
                <a:srgbClr val="FEFEFE">
                  <a:alpha val="0"/>
                </a:srgbClr>
              </a:clrTo>
            </a:clrChange>
            <a:extLst>
              <a:ext uri="{28A0092B-C50C-407E-A947-70E740481C1C}">
                <a14:useLocalDpi xmlns:a14="http://schemas.microsoft.com/office/drawing/2010/main" val="0"/>
              </a:ext>
            </a:extLst>
          </a:blip>
          <a:stretch>
            <a:fillRect/>
          </a:stretch>
        </p:blipFill>
        <p:spPr>
          <a:xfrm>
            <a:off x="4927930" y="3957640"/>
            <a:ext cx="90000" cy="90000"/>
          </a:xfrm>
          <a:prstGeom prst="rect">
            <a:avLst/>
          </a:prstGeom>
        </p:spPr>
      </p:pic>
      <p:pic>
        <p:nvPicPr>
          <p:cNvPr id="42" name="図 41"/>
          <p:cNvPicPr>
            <a:picLocks noChangeAspect="1"/>
          </p:cNvPicPr>
          <p:nvPr/>
        </p:nvPicPr>
        <p:blipFill>
          <a:blip r:embed="rId2" cstate="print">
            <a:clrChange>
              <a:clrFrom>
                <a:srgbClr val="FEFEFE"/>
              </a:clrFrom>
              <a:clrTo>
                <a:srgbClr val="FEFEFE">
                  <a:alpha val="0"/>
                </a:srgbClr>
              </a:clrTo>
            </a:clrChange>
            <a:extLst>
              <a:ext uri="{28A0092B-C50C-407E-A947-70E740481C1C}">
                <a14:useLocalDpi xmlns:a14="http://schemas.microsoft.com/office/drawing/2010/main" val="0"/>
              </a:ext>
            </a:extLst>
          </a:blip>
          <a:stretch>
            <a:fillRect/>
          </a:stretch>
        </p:blipFill>
        <p:spPr>
          <a:xfrm>
            <a:off x="4927930" y="4302773"/>
            <a:ext cx="90000" cy="90000"/>
          </a:xfrm>
          <a:prstGeom prst="rect">
            <a:avLst/>
          </a:prstGeom>
        </p:spPr>
      </p:pic>
      <p:pic>
        <p:nvPicPr>
          <p:cNvPr id="43" name="図 42"/>
          <p:cNvPicPr>
            <a:picLocks noChangeAspect="1"/>
          </p:cNvPicPr>
          <p:nvPr/>
        </p:nvPicPr>
        <p:blipFill>
          <a:blip r:embed="rId2" cstate="print">
            <a:clrChange>
              <a:clrFrom>
                <a:srgbClr val="FEFEFE"/>
              </a:clrFrom>
              <a:clrTo>
                <a:srgbClr val="FEFEFE">
                  <a:alpha val="0"/>
                </a:srgbClr>
              </a:clrTo>
            </a:clrChange>
            <a:extLst>
              <a:ext uri="{28A0092B-C50C-407E-A947-70E740481C1C}">
                <a14:useLocalDpi xmlns:a14="http://schemas.microsoft.com/office/drawing/2010/main" val="0"/>
              </a:ext>
            </a:extLst>
          </a:blip>
          <a:stretch>
            <a:fillRect/>
          </a:stretch>
        </p:blipFill>
        <p:spPr>
          <a:xfrm>
            <a:off x="4927930" y="4471403"/>
            <a:ext cx="90000" cy="90000"/>
          </a:xfrm>
          <a:prstGeom prst="rect">
            <a:avLst/>
          </a:prstGeom>
        </p:spPr>
      </p:pic>
      <p:pic>
        <p:nvPicPr>
          <p:cNvPr id="44" name="図 43"/>
          <p:cNvPicPr>
            <a:picLocks noChangeAspect="1"/>
          </p:cNvPicPr>
          <p:nvPr/>
        </p:nvPicPr>
        <p:blipFill>
          <a:blip r:embed="rId2" cstate="print">
            <a:clrChange>
              <a:clrFrom>
                <a:srgbClr val="FEFEFE"/>
              </a:clrFrom>
              <a:clrTo>
                <a:srgbClr val="FEFEFE">
                  <a:alpha val="0"/>
                </a:srgbClr>
              </a:clrTo>
            </a:clrChange>
            <a:extLst>
              <a:ext uri="{28A0092B-C50C-407E-A947-70E740481C1C}">
                <a14:useLocalDpi xmlns:a14="http://schemas.microsoft.com/office/drawing/2010/main" val="0"/>
              </a:ext>
            </a:extLst>
          </a:blip>
          <a:stretch>
            <a:fillRect/>
          </a:stretch>
        </p:blipFill>
        <p:spPr>
          <a:xfrm>
            <a:off x="4927930" y="4640034"/>
            <a:ext cx="90000" cy="90000"/>
          </a:xfrm>
          <a:prstGeom prst="rect">
            <a:avLst/>
          </a:prstGeom>
        </p:spPr>
      </p:pic>
      <p:pic>
        <p:nvPicPr>
          <p:cNvPr id="45" name="図 44"/>
          <p:cNvPicPr>
            <a:picLocks noChangeAspect="1"/>
          </p:cNvPicPr>
          <p:nvPr/>
        </p:nvPicPr>
        <p:blipFill>
          <a:blip r:embed="rId2" cstate="print">
            <a:clrChange>
              <a:clrFrom>
                <a:srgbClr val="FEFEFE"/>
              </a:clrFrom>
              <a:clrTo>
                <a:srgbClr val="FEFEFE">
                  <a:alpha val="0"/>
                </a:srgbClr>
              </a:clrTo>
            </a:clrChange>
            <a:extLst>
              <a:ext uri="{28A0092B-C50C-407E-A947-70E740481C1C}">
                <a14:useLocalDpi xmlns:a14="http://schemas.microsoft.com/office/drawing/2010/main" val="0"/>
              </a:ext>
            </a:extLst>
          </a:blip>
          <a:stretch>
            <a:fillRect/>
          </a:stretch>
        </p:blipFill>
        <p:spPr>
          <a:xfrm>
            <a:off x="4927930" y="4808665"/>
            <a:ext cx="90000" cy="90000"/>
          </a:xfrm>
          <a:prstGeom prst="rect">
            <a:avLst/>
          </a:prstGeom>
        </p:spPr>
      </p:pic>
      <p:pic>
        <p:nvPicPr>
          <p:cNvPr id="46" name="図 45"/>
          <p:cNvPicPr>
            <a:picLocks noChangeAspect="1"/>
          </p:cNvPicPr>
          <p:nvPr/>
        </p:nvPicPr>
        <p:blipFill>
          <a:blip r:embed="rId2" cstate="print">
            <a:clrChange>
              <a:clrFrom>
                <a:srgbClr val="FEFEFE"/>
              </a:clrFrom>
              <a:clrTo>
                <a:srgbClr val="FEFEFE">
                  <a:alpha val="0"/>
                </a:srgbClr>
              </a:clrTo>
            </a:clrChange>
            <a:extLst>
              <a:ext uri="{28A0092B-C50C-407E-A947-70E740481C1C}">
                <a14:useLocalDpi xmlns:a14="http://schemas.microsoft.com/office/drawing/2010/main" val="0"/>
              </a:ext>
            </a:extLst>
          </a:blip>
          <a:stretch>
            <a:fillRect/>
          </a:stretch>
        </p:blipFill>
        <p:spPr>
          <a:xfrm>
            <a:off x="4927930" y="4977296"/>
            <a:ext cx="90000" cy="90000"/>
          </a:xfrm>
          <a:prstGeom prst="rect">
            <a:avLst/>
          </a:prstGeom>
        </p:spPr>
      </p:pic>
      <p:pic>
        <p:nvPicPr>
          <p:cNvPr id="47" name="図 46"/>
          <p:cNvPicPr>
            <a:picLocks noChangeAspect="1"/>
          </p:cNvPicPr>
          <p:nvPr/>
        </p:nvPicPr>
        <p:blipFill>
          <a:blip r:embed="rId2" cstate="print">
            <a:clrChange>
              <a:clrFrom>
                <a:srgbClr val="FEFEFE"/>
              </a:clrFrom>
              <a:clrTo>
                <a:srgbClr val="FEFEFE">
                  <a:alpha val="0"/>
                </a:srgbClr>
              </a:clrTo>
            </a:clrChange>
            <a:extLst>
              <a:ext uri="{28A0092B-C50C-407E-A947-70E740481C1C}">
                <a14:useLocalDpi xmlns:a14="http://schemas.microsoft.com/office/drawing/2010/main" val="0"/>
              </a:ext>
            </a:extLst>
          </a:blip>
          <a:stretch>
            <a:fillRect/>
          </a:stretch>
        </p:blipFill>
        <p:spPr>
          <a:xfrm>
            <a:off x="4927930" y="5145927"/>
            <a:ext cx="90000" cy="90000"/>
          </a:xfrm>
          <a:prstGeom prst="rect">
            <a:avLst/>
          </a:prstGeom>
        </p:spPr>
      </p:pic>
      <p:pic>
        <p:nvPicPr>
          <p:cNvPr id="48" name="図 47"/>
          <p:cNvPicPr>
            <a:picLocks noChangeAspect="1"/>
          </p:cNvPicPr>
          <p:nvPr/>
        </p:nvPicPr>
        <p:blipFill>
          <a:blip r:embed="rId2" cstate="print">
            <a:clrChange>
              <a:clrFrom>
                <a:srgbClr val="FEFEFE"/>
              </a:clrFrom>
              <a:clrTo>
                <a:srgbClr val="FEFEFE">
                  <a:alpha val="0"/>
                </a:srgbClr>
              </a:clrTo>
            </a:clrChange>
            <a:extLst>
              <a:ext uri="{28A0092B-C50C-407E-A947-70E740481C1C}">
                <a14:useLocalDpi xmlns:a14="http://schemas.microsoft.com/office/drawing/2010/main" val="0"/>
              </a:ext>
            </a:extLst>
          </a:blip>
          <a:stretch>
            <a:fillRect/>
          </a:stretch>
        </p:blipFill>
        <p:spPr>
          <a:xfrm>
            <a:off x="4927930" y="5314558"/>
            <a:ext cx="90000" cy="90000"/>
          </a:xfrm>
          <a:prstGeom prst="rect">
            <a:avLst/>
          </a:prstGeom>
        </p:spPr>
      </p:pic>
      <p:pic>
        <p:nvPicPr>
          <p:cNvPr id="49" name="図 48"/>
          <p:cNvPicPr>
            <a:picLocks noChangeAspect="1"/>
          </p:cNvPicPr>
          <p:nvPr/>
        </p:nvPicPr>
        <p:blipFill>
          <a:blip r:embed="rId2" cstate="print">
            <a:clrChange>
              <a:clrFrom>
                <a:srgbClr val="FEFEFE"/>
              </a:clrFrom>
              <a:clrTo>
                <a:srgbClr val="FEFEFE">
                  <a:alpha val="0"/>
                </a:srgbClr>
              </a:clrTo>
            </a:clrChange>
            <a:extLst>
              <a:ext uri="{28A0092B-C50C-407E-A947-70E740481C1C}">
                <a14:useLocalDpi xmlns:a14="http://schemas.microsoft.com/office/drawing/2010/main" val="0"/>
              </a:ext>
            </a:extLst>
          </a:blip>
          <a:stretch>
            <a:fillRect/>
          </a:stretch>
        </p:blipFill>
        <p:spPr>
          <a:xfrm>
            <a:off x="4927930" y="5483188"/>
            <a:ext cx="90000" cy="90000"/>
          </a:xfrm>
          <a:prstGeom prst="rect">
            <a:avLst/>
          </a:prstGeom>
        </p:spPr>
      </p:pic>
      <p:pic>
        <p:nvPicPr>
          <p:cNvPr id="50" name="図 49"/>
          <p:cNvPicPr>
            <a:picLocks noChangeAspect="1"/>
          </p:cNvPicPr>
          <p:nvPr/>
        </p:nvPicPr>
        <p:blipFill>
          <a:blip r:embed="rId2" cstate="print">
            <a:clrChange>
              <a:clrFrom>
                <a:srgbClr val="FEFEFE"/>
              </a:clrFrom>
              <a:clrTo>
                <a:srgbClr val="FEFEFE">
                  <a:alpha val="0"/>
                </a:srgbClr>
              </a:clrTo>
            </a:clrChange>
            <a:extLst>
              <a:ext uri="{28A0092B-C50C-407E-A947-70E740481C1C}">
                <a14:useLocalDpi xmlns:a14="http://schemas.microsoft.com/office/drawing/2010/main" val="0"/>
              </a:ext>
            </a:extLst>
          </a:blip>
          <a:stretch>
            <a:fillRect/>
          </a:stretch>
        </p:blipFill>
        <p:spPr>
          <a:xfrm>
            <a:off x="4927930" y="5651818"/>
            <a:ext cx="90000" cy="90000"/>
          </a:xfrm>
          <a:prstGeom prst="rect">
            <a:avLst/>
          </a:prstGeom>
        </p:spPr>
      </p:pic>
      <p:pic>
        <p:nvPicPr>
          <p:cNvPr id="51" name="図 50"/>
          <p:cNvPicPr>
            <a:picLocks noChangeAspect="1"/>
          </p:cNvPicPr>
          <p:nvPr/>
        </p:nvPicPr>
        <p:blipFill>
          <a:blip r:embed="rId2" cstate="print">
            <a:clrChange>
              <a:clrFrom>
                <a:srgbClr val="FEFEFE"/>
              </a:clrFrom>
              <a:clrTo>
                <a:srgbClr val="FEFEFE">
                  <a:alpha val="0"/>
                </a:srgbClr>
              </a:clrTo>
            </a:clrChange>
            <a:extLst>
              <a:ext uri="{28A0092B-C50C-407E-A947-70E740481C1C}">
                <a14:useLocalDpi xmlns:a14="http://schemas.microsoft.com/office/drawing/2010/main" val="0"/>
              </a:ext>
            </a:extLst>
          </a:blip>
          <a:stretch>
            <a:fillRect/>
          </a:stretch>
        </p:blipFill>
        <p:spPr>
          <a:xfrm>
            <a:off x="4927930" y="5820448"/>
            <a:ext cx="90000" cy="90000"/>
          </a:xfrm>
          <a:prstGeom prst="rect">
            <a:avLst/>
          </a:prstGeom>
        </p:spPr>
      </p:pic>
      <p:pic>
        <p:nvPicPr>
          <p:cNvPr id="52" name="図 51"/>
          <p:cNvPicPr>
            <a:picLocks noChangeAspect="1"/>
          </p:cNvPicPr>
          <p:nvPr/>
        </p:nvPicPr>
        <p:blipFill>
          <a:blip r:embed="rId2" cstate="print">
            <a:clrChange>
              <a:clrFrom>
                <a:srgbClr val="FEFEFE"/>
              </a:clrFrom>
              <a:clrTo>
                <a:srgbClr val="FEFEFE">
                  <a:alpha val="0"/>
                </a:srgbClr>
              </a:clrTo>
            </a:clrChange>
            <a:extLst>
              <a:ext uri="{28A0092B-C50C-407E-A947-70E740481C1C}">
                <a14:useLocalDpi xmlns:a14="http://schemas.microsoft.com/office/drawing/2010/main" val="0"/>
              </a:ext>
            </a:extLst>
          </a:blip>
          <a:stretch>
            <a:fillRect/>
          </a:stretch>
        </p:blipFill>
        <p:spPr>
          <a:xfrm>
            <a:off x="4927930" y="5989078"/>
            <a:ext cx="90000" cy="90000"/>
          </a:xfrm>
          <a:prstGeom prst="rect">
            <a:avLst/>
          </a:prstGeom>
        </p:spPr>
      </p:pic>
      <p:pic>
        <p:nvPicPr>
          <p:cNvPr id="53" name="図 52"/>
          <p:cNvPicPr>
            <a:picLocks noChangeAspect="1"/>
          </p:cNvPicPr>
          <p:nvPr/>
        </p:nvPicPr>
        <p:blipFill>
          <a:blip r:embed="rId2" cstate="print">
            <a:clrChange>
              <a:clrFrom>
                <a:srgbClr val="FEFEFE"/>
              </a:clrFrom>
              <a:clrTo>
                <a:srgbClr val="FEFEFE">
                  <a:alpha val="0"/>
                </a:srgbClr>
              </a:clrTo>
            </a:clrChange>
            <a:extLst>
              <a:ext uri="{28A0092B-C50C-407E-A947-70E740481C1C}">
                <a14:useLocalDpi xmlns:a14="http://schemas.microsoft.com/office/drawing/2010/main" val="0"/>
              </a:ext>
            </a:extLst>
          </a:blip>
          <a:stretch>
            <a:fillRect/>
          </a:stretch>
        </p:blipFill>
        <p:spPr>
          <a:xfrm>
            <a:off x="4927930" y="6687454"/>
            <a:ext cx="90000" cy="90000"/>
          </a:xfrm>
          <a:prstGeom prst="rect">
            <a:avLst/>
          </a:prstGeom>
        </p:spPr>
      </p:pic>
      <p:pic>
        <p:nvPicPr>
          <p:cNvPr id="54" name="図 53"/>
          <p:cNvPicPr>
            <a:picLocks noChangeAspect="1"/>
          </p:cNvPicPr>
          <p:nvPr/>
        </p:nvPicPr>
        <p:blipFill>
          <a:blip r:embed="rId2" cstate="print">
            <a:clrChange>
              <a:clrFrom>
                <a:srgbClr val="FEFEFE"/>
              </a:clrFrom>
              <a:clrTo>
                <a:srgbClr val="FEFEFE">
                  <a:alpha val="0"/>
                </a:srgbClr>
              </a:clrTo>
            </a:clrChange>
            <a:extLst>
              <a:ext uri="{28A0092B-C50C-407E-A947-70E740481C1C}">
                <a14:useLocalDpi xmlns:a14="http://schemas.microsoft.com/office/drawing/2010/main" val="0"/>
              </a:ext>
            </a:extLst>
          </a:blip>
          <a:stretch>
            <a:fillRect/>
          </a:stretch>
        </p:blipFill>
        <p:spPr>
          <a:xfrm>
            <a:off x="4927930" y="6839532"/>
            <a:ext cx="90000" cy="90000"/>
          </a:xfrm>
          <a:prstGeom prst="rect">
            <a:avLst/>
          </a:prstGeom>
        </p:spPr>
      </p:pic>
      <p:pic>
        <p:nvPicPr>
          <p:cNvPr id="55" name="図 54"/>
          <p:cNvPicPr>
            <a:picLocks noChangeAspect="1"/>
          </p:cNvPicPr>
          <p:nvPr/>
        </p:nvPicPr>
        <p:blipFill>
          <a:blip r:embed="rId2" cstate="print">
            <a:clrChange>
              <a:clrFrom>
                <a:srgbClr val="FEFEFE"/>
              </a:clrFrom>
              <a:clrTo>
                <a:srgbClr val="FEFEFE">
                  <a:alpha val="0"/>
                </a:srgbClr>
              </a:clrTo>
            </a:clrChange>
            <a:extLst>
              <a:ext uri="{28A0092B-C50C-407E-A947-70E740481C1C}">
                <a14:useLocalDpi xmlns:a14="http://schemas.microsoft.com/office/drawing/2010/main" val="0"/>
              </a:ext>
            </a:extLst>
          </a:blip>
          <a:stretch>
            <a:fillRect/>
          </a:stretch>
        </p:blipFill>
        <p:spPr>
          <a:xfrm>
            <a:off x="4927930" y="7016122"/>
            <a:ext cx="90000" cy="90000"/>
          </a:xfrm>
          <a:prstGeom prst="rect">
            <a:avLst/>
          </a:prstGeom>
        </p:spPr>
      </p:pic>
      <p:pic>
        <p:nvPicPr>
          <p:cNvPr id="56" name="図 55"/>
          <p:cNvPicPr>
            <a:picLocks noChangeAspect="1"/>
          </p:cNvPicPr>
          <p:nvPr/>
        </p:nvPicPr>
        <p:blipFill>
          <a:blip r:embed="rId2" cstate="print">
            <a:clrChange>
              <a:clrFrom>
                <a:srgbClr val="FEFEFE"/>
              </a:clrFrom>
              <a:clrTo>
                <a:srgbClr val="FEFEFE">
                  <a:alpha val="0"/>
                </a:srgbClr>
              </a:clrTo>
            </a:clrChange>
            <a:extLst>
              <a:ext uri="{28A0092B-C50C-407E-A947-70E740481C1C}">
                <a14:useLocalDpi xmlns:a14="http://schemas.microsoft.com/office/drawing/2010/main" val="0"/>
              </a:ext>
            </a:extLst>
          </a:blip>
          <a:stretch>
            <a:fillRect/>
          </a:stretch>
        </p:blipFill>
        <p:spPr>
          <a:xfrm>
            <a:off x="4927930" y="7340830"/>
            <a:ext cx="90000" cy="90000"/>
          </a:xfrm>
          <a:prstGeom prst="rect">
            <a:avLst/>
          </a:prstGeom>
        </p:spPr>
      </p:pic>
      <p:pic>
        <p:nvPicPr>
          <p:cNvPr id="57" name="図 56"/>
          <p:cNvPicPr>
            <a:picLocks noChangeAspect="1"/>
          </p:cNvPicPr>
          <p:nvPr/>
        </p:nvPicPr>
        <p:blipFill>
          <a:blip r:embed="rId2" cstate="print">
            <a:clrChange>
              <a:clrFrom>
                <a:srgbClr val="FEFEFE"/>
              </a:clrFrom>
              <a:clrTo>
                <a:srgbClr val="FEFEFE">
                  <a:alpha val="0"/>
                </a:srgbClr>
              </a:clrTo>
            </a:clrChange>
            <a:extLst>
              <a:ext uri="{28A0092B-C50C-407E-A947-70E740481C1C}">
                <a14:useLocalDpi xmlns:a14="http://schemas.microsoft.com/office/drawing/2010/main" val="0"/>
              </a:ext>
            </a:extLst>
          </a:blip>
          <a:stretch>
            <a:fillRect/>
          </a:stretch>
        </p:blipFill>
        <p:spPr>
          <a:xfrm>
            <a:off x="4927930" y="7687992"/>
            <a:ext cx="90000" cy="90000"/>
          </a:xfrm>
          <a:prstGeom prst="rect">
            <a:avLst/>
          </a:prstGeom>
        </p:spPr>
      </p:pic>
      <p:pic>
        <p:nvPicPr>
          <p:cNvPr id="58" name="図 57"/>
          <p:cNvPicPr>
            <a:picLocks noChangeAspect="1"/>
          </p:cNvPicPr>
          <p:nvPr/>
        </p:nvPicPr>
        <p:blipFill>
          <a:blip r:embed="rId2" cstate="print">
            <a:clrChange>
              <a:clrFrom>
                <a:srgbClr val="FEFEFE"/>
              </a:clrFrom>
              <a:clrTo>
                <a:srgbClr val="FEFEFE">
                  <a:alpha val="0"/>
                </a:srgbClr>
              </a:clrTo>
            </a:clrChange>
            <a:extLst>
              <a:ext uri="{28A0092B-C50C-407E-A947-70E740481C1C}">
                <a14:useLocalDpi xmlns:a14="http://schemas.microsoft.com/office/drawing/2010/main" val="0"/>
              </a:ext>
            </a:extLst>
          </a:blip>
          <a:stretch>
            <a:fillRect/>
          </a:stretch>
        </p:blipFill>
        <p:spPr>
          <a:xfrm>
            <a:off x="4927930" y="7856568"/>
            <a:ext cx="90000" cy="90000"/>
          </a:xfrm>
          <a:prstGeom prst="rect">
            <a:avLst/>
          </a:prstGeom>
        </p:spPr>
      </p:pic>
      <p:pic>
        <p:nvPicPr>
          <p:cNvPr id="59" name="図 58"/>
          <p:cNvPicPr>
            <a:picLocks noChangeAspect="1"/>
          </p:cNvPicPr>
          <p:nvPr/>
        </p:nvPicPr>
        <p:blipFill>
          <a:blip r:embed="rId2" cstate="print">
            <a:clrChange>
              <a:clrFrom>
                <a:srgbClr val="FEFEFE"/>
              </a:clrFrom>
              <a:clrTo>
                <a:srgbClr val="FEFEFE">
                  <a:alpha val="0"/>
                </a:srgbClr>
              </a:clrTo>
            </a:clrChange>
            <a:extLst>
              <a:ext uri="{28A0092B-C50C-407E-A947-70E740481C1C}">
                <a14:useLocalDpi xmlns:a14="http://schemas.microsoft.com/office/drawing/2010/main" val="0"/>
              </a:ext>
            </a:extLst>
          </a:blip>
          <a:stretch>
            <a:fillRect/>
          </a:stretch>
        </p:blipFill>
        <p:spPr>
          <a:xfrm>
            <a:off x="4927930" y="8025144"/>
            <a:ext cx="90000" cy="90000"/>
          </a:xfrm>
          <a:prstGeom prst="rect">
            <a:avLst/>
          </a:prstGeom>
        </p:spPr>
      </p:pic>
      <p:pic>
        <p:nvPicPr>
          <p:cNvPr id="60" name="図 59"/>
          <p:cNvPicPr>
            <a:picLocks noChangeAspect="1"/>
          </p:cNvPicPr>
          <p:nvPr/>
        </p:nvPicPr>
        <p:blipFill>
          <a:blip r:embed="rId2" cstate="print">
            <a:clrChange>
              <a:clrFrom>
                <a:srgbClr val="FEFEFE"/>
              </a:clrFrom>
              <a:clrTo>
                <a:srgbClr val="FEFEFE">
                  <a:alpha val="0"/>
                </a:srgbClr>
              </a:clrTo>
            </a:clrChange>
            <a:extLst>
              <a:ext uri="{28A0092B-C50C-407E-A947-70E740481C1C}">
                <a14:useLocalDpi xmlns:a14="http://schemas.microsoft.com/office/drawing/2010/main" val="0"/>
              </a:ext>
            </a:extLst>
          </a:blip>
          <a:stretch>
            <a:fillRect/>
          </a:stretch>
        </p:blipFill>
        <p:spPr>
          <a:xfrm>
            <a:off x="4927930" y="8193720"/>
            <a:ext cx="90000" cy="90000"/>
          </a:xfrm>
          <a:prstGeom prst="rect">
            <a:avLst/>
          </a:prstGeom>
        </p:spPr>
      </p:pic>
      <p:pic>
        <p:nvPicPr>
          <p:cNvPr id="61" name="図 60"/>
          <p:cNvPicPr>
            <a:picLocks noChangeAspect="1"/>
          </p:cNvPicPr>
          <p:nvPr/>
        </p:nvPicPr>
        <p:blipFill>
          <a:blip r:embed="rId2" cstate="print">
            <a:clrChange>
              <a:clrFrom>
                <a:srgbClr val="FEFEFE"/>
              </a:clrFrom>
              <a:clrTo>
                <a:srgbClr val="FEFEFE">
                  <a:alpha val="0"/>
                </a:srgbClr>
              </a:clrTo>
            </a:clrChange>
            <a:extLst>
              <a:ext uri="{28A0092B-C50C-407E-A947-70E740481C1C}">
                <a14:useLocalDpi xmlns:a14="http://schemas.microsoft.com/office/drawing/2010/main" val="0"/>
              </a:ext>
            </a:extLst>
          </a:blip>
          <a:stretch>
            <a:fillRect/>
          </a:stretch>
        </p:blipFill>
        <p:spPr>
          <a:xfrm>
            <a:off x="4927930" y="8362296"/>
            <a:ext cx="90000" cy="90000"/>
          </a:xfrm>
          <a:prstGeom prst="rect">
            <a:avLst/>
          </a:prstGeom>
        </p:spPr>
      </p:pic>
      <p:pic>
        <p:nvPicPr>
          <p:cNvPr id="62" name="図 61"/>
          <p:cNvPicPr>
            <a:picLocks noChangeAspect="1"/>
          </p:cNvPicPr>
          <p:nvPr/>
        </p:nvPicPr>
        <p:blipFill>
          <a:blip r:embed="rId2" cstate="print">
            <a:clrChange>
              <a:clrFrom>
                <a:srgbClr val="FEFEFE"/>
              </a:clrFrom>
              <a:clrTo>
                <a:srgbClr val="FEFEFE">
                  <a:alpha val="0"/>
                </a:srgbClr>
              </a:clrTo>
            </a:clrChange>
            <a:extLst>
              <a:ext uri="{28A0092B-C50C-407E-A947-70E740481C1C}">
                <a14:useLocalDpi xmlns:a14="http://schemas.microsoft.com/office/drawing/2010/main" val="0"/>
              </a:ext>
            </a:extLst>
          </a:blip>
          <a:stretch>
            <a:fillRect/>
          </a:stretch>
        </p:blipFill>
        <p:spPr>
          <a:xfrm>
            <a:off x="4927930" y="8530872"/>
            <a:ext cx="90000" cy="90000"/>
          </a:xfrm>
          <a:prstGeom prst="rect">
            <a:avLst/>
          </a:prstGeom>
        </p:spPr>
      </p:pic>
      <p:pic>
        <p:nvPicPr>
          <p:cNvPr id="63" name="図 62"/>
          <p:cNvPicPr>
            <a:picLocks noChangeAspect="1"/>
          </p:cNvPicPr>
          <p:nvPr/>
        </p:nvPicPr>
        <p:blipFill>
          <a:blip r:embed="rId2" cstate="print">
            <a:clrChange>
              <a:clrFrom>
                <a:srgbClr val="FEFEFE"/>
              </a:clrFrom>
              <a:clrTo>
                <a:srgbClr val="FEFEFE">
                  <a:alpha val="0"/>
                </a:srgbClr>
              </a:clrTo>
            </a:clrChange>
            <a:extLst>
              <a:ext uri="{28A0092B-C50C-407E-A947-70E740481C1C}">
                <a14:useLocalDpi xmlns:a14="http://schemas.microsoft.com/office/drawing/2010/main" val="0"/>
              </a:ext>
            </a:extLst>
          </a:blip>
          <a:stretch>
            <a:fillRect/>
          </a:stretch>
        </p:blipFill>
        <p:spPr>
          <a:xfrm>
            <a:off x="4927930" y="8699448"/>
            <a:ext cx="90000" cy="90000"/>
          </a:xfrm>
          <a:prstGeom prst="rect">
            <a:avLst/>
          </a:prstGeom>
        </p:spPr>
      </p:pic>
      <p:pic>
        <p:nvPicPr>
          <p:cNvPr id="64" name="図 63"/>
          <p:cNvPicPr>
            <a:picLocks noChangeAspect="1"/>
          </p:cNvPicPr>
          <p:nvPr/>
        </p:nvPicPr>
        <p:blipFill>
          <a:blip r:embed="rId2" cstate="print">
            <a:clrChange>
              <a:clrFrom>
                <a:srgbClr val="FEFEFE"/>
              </a:clrFrom>
              <a:clrTo>
                <a:srgbClr val="FEFEFE">
                  <a:alpha val="0"/>
                </a:srgbClr>
              </a:clrTo>
            </a:clrChange>
            <a:extLst>
              <a:ext uri="{28A0092B-C50C-407E-A947-70E740481C1C}">
                <a14:useLocalDpi xmlns:a14="http://schemas.microsoft.com/office/drawing/2010/main" val="0"/>
              </a:ext>
            </a:extLst>
          </a:blip>
          <a:stretch>
            <a:fillRect/>
          </a:stretch>
        </p:blipFill>
        <p:spPr>
          <a:xfrm>
            <a:off x="4927930" y="8868024"/>
            <a:ext cx="90000" cy="90000"/>
          </a:xfrm>
          <a:prstGeom prst="rect">
            <a:avLst/>
          </a:prstGeom>
        </p:spPr>
      </p:pic>
      <p:pic>
        <p:nvPicPr>
          <p:cNvPr id="65" name="図 64"/>
          <p:cNvPicPr>
            <a:picLocks noChangeAspect="1"/>
          </p:cNvPicPr>
          <p:nvPr/>
        </p:nvPicPr>
        <p:blipFill>
          <a:blip r:embed="rId2" cstate="print">
            <a:clrChange>
              <a:clrFrom>
                <a:srgbClr val="FEFEFE"/>
              </a:clrFrom>
              <a:clrTo>
                <a:srgbClr val="FEFEFE">
                  <a:alpha val="0"/>
                </a:srgbClr>
              </a:clrTo>
            </a:clrChange>
            <a:extLst>
              <a:ext uri="{28A0092B-C50C-407E-A947-70E740481C1C}">
                <a14:useLocalDpi xmlns:a14="http://schemas.microsoft.com/office/drawing/2010/main" val="0"/>
              </a:ext>
            </a:extLst>
          </a:blip>
          <a:stretch>
            <a:fillRect/>
          </a:stretch>
        </p:blipFill>
        <p:spPr>
          <a:xfrm>
            <a:off x="4927930" y="9036601"/>
            <a:ext cx="90000" cy="90000"/>
          </a:xfrm>
          <a:prstGeom prst="rect">
            <a:avLst/>
          </a:prstGeom>
        </p:spPr>
      </p:pic>
      <p:pic>
        <p:nvPicPr>
          <p:cNvPr id="66" name="図 65"/>
          <p:cNvPicPr>
            <a:picLocks noChangeAspect="1"/>
          </p:cNvPicPr>
          <p:nvPr/>
        </p:nvPicPr>
        <p:blipFill>
          <a:blip r:embed="rId2" cstate="print">
            <a:clrChange>
              <a:clrFrom>
                <a:srgbClr val="FEFEFE"/>
              </a:clrFrom>
              <a:clrTo>
                <a:srgbClr val="FEFEFE">
                  <a:alpha val="0"/>
                </a:srgbClr>
              </a:clrTo>
            </a:clrChange>
            <a:extLst>
              <a:ext uri="{28A0092B-C50C-407E-A947-70E740481C1C}">
                <a14:useLocalDpi xmlns:a14="http://schemas.microsoft.com/office/drawing/2010/main" val="0"/>
              </a:ext>
            </a:extLst>
          </a:blip>
          <a:stretch>
            <a:fillRect/>
          </a:stretch>
        </p:blipFill>
        <p:spPr>
          <a:xfrm>
            <a:off x="6060992" y="4136545"/>
            <a:ext cx="90000" cy="90000"/>
          </a:xfrm>
          <a:prstGeom prst="rect">
            <a:avLst/>
          </a:prstGeom>
        </p:spPr>
      </p:pic>
      <p:pic>
        <p:nvPicPr>
          <p:cNvPr id="67" name="図 66"/>
          <p:cNvPicPr>
            <a:picLocks noChangeAspect="1"/>
          </p:cNvPicPr>
          <p:nvPr/>
        </p:nvPicPr>
        <p:blipFill>
          <a:blip r:embed="rId2" cstate="print">
            <a:clrChange>
              <a:clrFrom>
                <a:srgbClr val="FEFEFE"/>
              </a:clrFrom>
              <a:clrTo>
                <a:srgbClr val="FEFEFE">
                  <a:alpha val="0"/>
                </a:srgbClr>
              </a:clrTo>
            </a:clrChange>
            <a:extLst>
              <a:ext uri="{28A0092B-C50C-407E-A947-70E740481C1C}">
                <a14:useLocalDpi xmlns:a14="http://schemas.microsoft.com/office/drawing/2010/main" val="0"/>
              </a:ext>
            </a:extLst>
          </a:blip>
          <a:stretch>
            <a:fillRect/>
          </a:stretch>
        </p:blipFill>
        <p:spPr>
          <a:xfrm>
            <a:off x="5723060" y="6164007"/>
            <a:ext cx="90000" cy="90000"/>
          </a:xfrm>
          <a:prstGeom prst="rect">
            <a:avLst/>
          </a:prstGeom>
        </p:spPr>
      </p:pic>
      <p:pic>
        <p:nvPicPr>
          <p:cNvPr id="68" name="図 67"/>
          <p:cNvPicPr>
            <a:picLocks noChangeAspect="1"/>
          </p:cNvPicPr>
          <p:nvPr/>
        </p:nvPicPr>
        <p:blipFill>
          <a:blip r:embed="rId2" cstate="print">
            <a:clrChange>
              <a:clrFrom>
                <a:srgbClr val="FEFEFE"/>
              </a:clrFrom>
              <a:clrTo>
                <a:srgbClr val="FEFEFE">
                  <a:alpha val="0"/>
                </a:srgbClr>
              </a:clrTo>
            </a:clrChange>
            <a:extLst>
              <a:ext uri="{28A0092B-C50C-407E-A947-70E740481C1C}">
                <a14:useLocalDpi xmlns:a14="http://schemas.microsoft.com/office/drawing/2010/main" val="0"/>
              </a:ext>
            </a:extLst>
          </a:blip>
          <a:stretch>
            <a:fillRect/>
          </a:stretch>
        </p:blipFill>
        <p:spPr>
          <a:xfrm>
            <a:off x="5723060" y="6331449"/>
            <a:ext cx="90000" cy="90000"/>
          </a:xfrm>
          <a:prstGeom prst="rect">
            <a:avLst/>
          </a:prstGeom>
        </p:spPr>
      </p:pic>
      <p:pic>
        <p:nvPicPr>
          <p:cNvPr id="69" name="図 68"/>
          <p:cNvPicPr>
            <a:picLocks noChangeAspect="1"/>
          </p:cNvPicPr>
          <p:nvPr/>
        </p:nvPicPr>
        <p:blipFill>
          <a:blip r:embed="rId2" cstate="print">
            <a:clrChange>
              <a:clrFrom>
                <a:srgbClr val="FEFEFE"/>
              </a:clrFrom>
              <a:clrTo>
                <a:srgbClr val="FEFEFE">
                  <a:alpha val="0"/>
                </a:srgbClr>
              </a:clrTo>
            </a:clrChange>
            <a:extLst>
              <a:ext uri="{28A0092B-C50C-407E-A947-70E740481C1C}">
                <a14:useLocalDpi xmlns:a14="http://schemas.microsoft.com/office/drawing/2010/main" val="0"/>
              </a:ext>
            </a:extLst>
          </a:blip>
          <a:stretch>
            <a:fillRect/>
          </a:stretch>
        </p:blipFill>
        <p:spPr>
          <a:xfrm>
            <a:off x="5723060" y="6498891"/>
            <a:ext cx="90000" cy="90000"/>
          </a:xfrm>
          <a:prstGeom prst="rect">
            <a:avLst/>
          </a:prstGeom>
        </p:spPr>
      </p:pic>
      <p:pic>
        <p:nvPicPr>
          <p:cNvPr id="70" name="図 69"/>
          <p:cNvPicPr>
            <a:picLocks noChangeAspect="1"/>
          </p:cNvPicPr>
          <p:nvPr/>
        </p:nvPicPr>
        <p:blipFill>
          <a:blip r:embed="rId2" cstate="print">
            <a:clrChange>
              <a:clrFrom>
                <a:srgbClr val="FEFEFE"/>
              </a:clrFrom>
              <a:clrTo>
                <a:srgbClr val="FEFEFE">
                  <a:alpha val="0"/>
                </a:srgbClr>
              </a:clrTo>
            </a:clrChange>
            <a:extLst>
              <a:ext uri="{28A0092B-C50C-407E-A947-70E740481C1C}">
                <a14:useLocalDpi xmlns:a14="http://schemas.microsoft.com/office/drawing/2010/main" val="0"/>
              </a:ext>
            </a:extLst>
          </a:blip>
          <a:stretch>
            <a:fillRect/>
          </a:stretch>
        </p:blipFill>
        <p:spPr>
          <a:xfrm>
            <a:off x="5746916" y="7179123"/>
            <a:ext cx="90000" cy="90000"/>
          </a:xfrm>
          <a:prstGeom prst="rect">
            <a:avLst/>
          </a:prstGeom>
        </p:spPr>
      </p:pic>
      <p:pic>
        <p:nvPicPr>
          <p:cNvPr id="71" name="図 70"/>
          <p:cNvPicPr>
            <a:picLocks noChangeAspect="1"/>
          </p:cNvPicPr>
          <p:nvPr/>
        </p:nvPicPr>
        <p:blipFill>
          <a:blip r:embed="rId2" cstate="print">
            <a:clrChange>
              <a:clrFrom>
                <a:srgbClr val="FEFEFE"/>
              </a:clrFrom>
              <a:clrTo>
                <a:srgbClr val="FEFEFE">
                  <a:alpha val="0"/>
                </a:srgbClr>
              </a:clrTo>
            </a:clrChange>
            <a:extLst>
              <a:ext uri="{28A0092B-C50C-407E-A947-70E740481C1C}">
                <a14:useLocalDpi xmlns:a14="http://schemas.microsoft.com/office/drawing/2010/main" val="0"/>
              </a:ext>
            </a:extLst>
          </a:blip>
          <a:stretch>
            <a:fillRect/>
          </a:stretch>
        </p:blipFill>
        <p:spPr>
          <a:xfrm>
            <a:off x="5746916" y="7517983"/>
            <a:ext cx="90000" cy="90000"/>
          </a:xfrm>
          <a:prstGeom prst="rect">
            <a:avLst/>
          </a:prstGeom>
        </p:spPr>
      </p:pic>
      <p:pic>
        <p:nvPicPr>
          <p:cNvPr id="72" name="図 71"/>
          <p:cNvPicPr>
            <a:picLocks noChangeAspect="1"/>
          </p:cNvPicPr>
          <p:nvPr/>
        </p:nvPicPr>
        <p:blipFill>
          <a:blip r:embed="rId3" cstate="print">
            <a:clrChange>
              <a:clrFrom>
                <a:srgbClr val="FEFEFE"/>
              </a:clrFrom>
              <a:clrTo>
                <a:srgbClr val="FEFEFE">
                  <a:alpha val="0"/>
                </a:srgbClr>
              </a:clrTo>
            </a:clrChange>
            <a:extLst>
              <a:ext uri="{28A0092B-C50C-407E-A947-70E740481C1C}">
                <a14:useLocalDpi xmlns:a14="http://schemas.microsoft.com/office/drawing/2010/main" val="0"/>
              </a:ext>
            </a:extLst>
          </a:blip>
          <a:stretch>
            <a:fillRect/>
          </a:stretch>
        </p:blipFill>
        <p:spPr>
          <a:xfrm>
            <a:off x="5276996" y="3115266"/>
            <a:ext cx="90000" cy="90000"/>
          </a:xfrm>
          <a:prstGeom prst="rect">
            <a:avLst/>
          </a:prstGeom>
        </p:spPr>
      </p:pic>
      <p:pic>
        <p:nvPicPr>
          <p:cNvPr id="73" name="図 72"/>
          <p:cNvPicPr>
            <a:picLocks noChangeAspect="1"/>
          </p:cNvPicPr>
          <p:nvPr/>
        </p:nvPicPr>
        <p:blipFill>
          <a:blip r:embed="rId3" cstate="print">
            <a:clrChange>
              <a:clrFrom>
                <a:srgbClr val="FEFEFE"/>
              </a:clrFrom>
              <a:clrTo>
                <a:srgbClr val="FEFEFE">
                  <a:alpha val="0"/>
                </a:srgbClr>
              </a:clrTo>
            </a:clrChange>
            <a:extLst>
              <a:ext uri="{28A0092B-C50C-407E-A947-70E740481C1C}">
                <a14:useLocalDpi xmlns:a14="http://schemas.microsoft.com/office/drawing/2010/main" val="0"/>
              </a:ext>
            </a:extLst>
          </a:blip>
          <a:stretch>
            <a:fillRect/>
          </a:stretch>
        </p:blipFill>
        <p:spPr>
          <a:xfrm>
            <a:off x="4458551" y="3453195"/>
            <a:ext cx="90000" cy="90000"/>
          </a:xfrm>
          <a:prstGeom prst="rect">
            <a:avLst/>
          </a:prstGeom>
        </p:spPr>
      </p:pic>
      <p:pic>
        <p:nvPicPr>
          <p:cNvPr id="8" name="図 7"/>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6750000" y="9835200"/>
            <a:ext cx="406800" cy="406800"/>
          </a:xfrm>
          <a:prstGeom prst="rect">
            <a:avLst/>
          </a:prstGeom>
        </p:spPr>
      </p:pic>
      <p:pic>
        <p:nvPicPr>
          <p:cNvPr id="12" name="図 11"/>
          <p:cNvPicPr>
            <a:picLocks noChangeAspect="1"/>
          </p:cNvPicPr>
          <p:nvPr/>
        </p:nvPicPr>
        <p:blipFill>
          <a:blip r:embed="rId8" cstate="print">
            <a:extLst>
              <a:ext uri="{28A0092B-C50C-407E-A947-70E740481C1C}">
                <a14:useLocalDpi xmlns:a14="http://schemas.microsoft.com/office/drawing/2010/main" val="0"/>
              </a:ext>
            </a:extLst>
          </a:blip>
          <a:srcRect/>
          <a:stretch/>
        </p:blipFill>
        <p:spPr>
          <a:xfrm>
            <a:off x="473074" y="9385200"/>
            <a:ext cx="900000" cy="900000"/>
          </a:xfrm>
          <a:prstGeom prst="rect">
            <a:avLst/>
          </a:prstGeom>
        </p:spPr>
      </p:pic>
    </p:spTree>
    <p:extLst>
      <p:ext uri="{BB962C8B-B14F-4D97-AF65-F5344CB8AC3E}">
        <p14:creationId xmlns:p14="http://schemas.microsoft.com/office/powerpoint/2010/main" val="2012505980"/>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txDef>
      <a:spPr>
        <a:noFill/>
      </a:spPr>
      <a:bodyPr wrap="square" rtlCol="0">
        <a:spAutoFit/>
      </a:bodyPr>
      <a:lstStyle>
        <a:defPPr fontAlgn="ctr">
          <a:defRPr sz="1050" baseline="30000" dirty="0"/>
        </a:defPPr>
      </a:lstStyle>
    </a:tx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661</TotalTime>
  <Words>2231</Words>
  <Application>Microsoft Office PowerPoint</Application>
  <PresentationFormat>ユーザー設定</PresentationFormat>
  <Paragraphs>246</Paragraphs>
  <Slides>2</Slides>
  <Notes>0</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2</vt:i4>
      </vt:variant>
    </vt:vector>
  </HeadingPairs>
  <TitlesOfParts>
    <vt:vector size="9" baseType="lpstr">
      <vt:lpstr>HG丸ｺﾞｼｯｸM-PRO</vt:lpstr>
      <vt:lpstr>MS Office Symbol Bold</vt:lpstr>
      <vt:lpstr>ＭＳ Ｐゴシック</vt:lpstr>
      <vt:lpstr>ＭＳ ゴシック</vt:lpstr>
      <vt:lpstr>Arial</vt:lpstr>
      <vt:lpstr>Calibri</vt:lpstr>
      <vt:lpstr>Office テーマ</vt:lpstr>
      <vt:lpstr>旧優生保護法による  優生手術などを受けた方へ</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Owner</dc:creator>
  <cp:lastModifiedBy>中森 秀樹(NAKAMORI Hideki)</cp:lastModifiedBy>
  <cp:revision>90</cp:revision>
  <cp:lastPrinted>2023-07-05T23:51:37Z</cp:lastPrinted>
  <dcterms:created xsi:type="dcterms:W3CDTF">2022-10-11T09:57:38Z</dcterms:created>
  <dcterms:modified xsi:type="dcterms:W3CDTF">2023-07-25T09:36:14Z</dcterms:modified>
</cp:coreProperties>
</file>